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7"/>
  </p:notesMasterIdLst>
  <p:handoutMasterIdLst>
    <p:handoutMasterId r:id="rId18"/>
  </p:handoutMasterIdLst>
  <p:sldIdLst>
    <p:sldId id="268" r:id="rId2"/>
    <p:sldId id="323" r:id="rId3"/>
    <p:sldId id="326" r:id="rId4"/>
    <p:sldId id="286" r:id="rId5"/>
    <p:sldId id="317" r:id="rId6"/>
    <p:sldId id="262" r:id="rId7"/>
    <p:sldId id="259" r:id="rId8"/>
    <p:sldId id="325" r:id="rId9"/>
    <p:sldId id="318" r:id="rId10"/>
    <p:sldId id="319" r:id="rId11"/>
    <p:sldId id="320" r:id="rId12"/>
    <p:sldId id="321" r:id="rId13"/>
    <p:sldId id="309" r:id="rId14"/>
    <p:sldId id="322" r:id="rId15"/>
    <p:sldId id="324" r:id="rId16"/>
  </p:sldIdLst>
  <p:sldSz cx="12192000" cy="6858000"/>
  <p:notesSz cx="6665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Piggot" initials="AP" lastIdx="0" clrIdx="0">
    <p:extLst>
      <p:ext uri="{19B8F6BF-5375-455C-9EA6-DF929625EA0E}">
        <p15:presenceInfo xmlns:p15="http://schemas.microsoft.com/office/powerpoint/2012/main" userId="S-1-5-21-701445616-2922366663-1984576697-8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2" autoAdjust="0"/>
    <p:restoredTop sz="74737" autoAdjust="0"/>
  </p:normalViewPr>
  <p:slideViewPr>
    <p:cSldViewPr snapToGrid="0">
      <p:cViewPr varScale="1">
        <p:scale>
          <a:sx n="57" d="100"/>
          <a:sy n="57" d="100"/>
        </p:scale>
        <p:origin x="147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F1CECE-E7C0-4E0C-A5EB-C7EF6235F430}"/>
              </a:ext>
            </a:extLst>
          </p:cNvPr>
          <p:cNvSpPr>
            <a:spLocks noGrp="1"/>
          </p:cNvSpPr>
          <p:nvPr>
            <p:ph type="hdr" sz="quarter"/>
          </p:nvPr>
        </p:nvSpPr>
        <p:spPr>
          <a:xfrm>
            <a:off x="0" y="0"/>
            <a:ext cx="2888562" cy="49797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5F42BD-6131-4551-B4BA-A9A771EBA783}"/>
              </a:ext>
            </a:extLst>
          </p:cNvPr>
          <p:cNvSpPr>
            <a:spLocks noGrp="1"/>
          </p:cNvSpPr>
          <p:nvPr>
            <p:ph type="dt" sz="quarter" idx="1"/>
          </p:nvPr>
        </p:nvSpPr>
        <p:spPr>
          <a:xfrm>
            <a:off x="3775808" y="0"/>
            <a:ext cx="2888562" cy="497976"/>
          </a:xfrm>
          <a:prstGeom prst="rect">
            <a:avLst/>
          </a:prstGeom>
        </p:spPr>
        <p:txBody>
          <a:bodyPr vert="horz" lIns="91440" tIns="45720" rIns="91440" bIns="45720" rtlCol="0"/>
          <a:lstStyle>
            <a:lvl1pPr algn="r">
              <a:defRPr sz="1200"/>
            </a:lvl1pPr>
          </a:lstStyle>
          <a:p>
            <a:fld id="{2A02A30A-8BB6-43E6-90CA-F8685FB199C3}" type="datetimeFigureOut">
              <a:rPr lang="en-US" smtClean="0"/>
              <a:t>10/4/2018</a:t>
            </a:fld>
            <a:endParaRPr lang="en-US"/>
          </a:p>
        </p:txBody>
      </p:sp>
      <p:sp>
        <p:nvSpPr>
          <p:cNvPr id="4" name="Footer Placeholder 3">
            <a:extLst>
              <a:ext uri="{FF2B5EF4-FFF2-40B4-BE49-F238E27FC236}">
                <a16:creationId xmlns:a16="http://schemas.microsoft.com/office/drawing/2014/main" id="{2091C225-075C-4A7E-A478-8D7F6BEB65F1}"/>
              </a:ext>
            </a:extLst>
          </p:cNvPr>
          <p:cNvSpPr>
            <a:spLocks noGrp="1"/>
          </p:cNvSpPr>
          <p:nvPr>
            <p:ph type="ftr" sz="quarter" idx="2"/>
          </p:nvPr>
        </p:nvSpPr>
        <p:spPr>
          <a:xfrm>
            <a:off x="0" y="9427076"/>
            <a:ext cx="2888562" cy="497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899A00-F19D-4C3E-A8F7-B06544158BB6}"/>
              </a:ext>
            </a:extLst>
          </p:cNvPr>
          <p:cNvSpPr>
            <a:spLocks noGrp="1"/>
          </p:cNvSpPr>
          <p:nvPr>
            <p:ph type="sldNum" sz="quarter" idx="3"/>
          </p:nvPr>
        </p:nvSpPr>
        <p:spPr>
          <a:xfrm>
            <a:off x="3775808" y="9427076"/>
            <a:ext cx="2888562" cy="497975"/>
          </a:xfrm>
          <a:prstGeom prst="rect">
            <a:avLst/>
          </a:prstGeom>
        </p:spPr>
        <p:txBody>
          <a:bodyPr vert="horz" lIns="91440" tIns="45720" rIns="91440" bIns="45720" rtlCol="0" anchor="b"/>
          <a:lstStyle>
            <a:lvl1pPr algn="r">
              <a:defRPr sz="1200"/>
            </a:lvl1pPr>
          </a:lstStyle>
          <a:p>
            <a:fld id="{9E5DF496-863B-4265-B570-A5720D38B090}" type="slidenum">
              <a:rPr lang="en-US" smtClean="0"/>
              <a:t>‹#›</a:t>
            </a:fld>
            <a:endParaRPr lang="en-US"/>
          </a:p>
        </p:txBody>
      </p:sp>
    </p:spTree>
    <p:extLst>
      <p:ext uri="{BB962C8B-B14F-4D97-AF65-F5344CB8AC3E}">
        <p14:creationId xmlns:p14="http://schemas.microsoft.com/office/powerpoint/2010/main" val="114054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8562" cy="49625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5808" y="0"/>
            <a:ext cx="2888562" cy="496253"/>
          </a:xfrm>
          <a:prstGeom prst="rect">
            <a:avLst/>
          </a:prstGeom>
        </p:spPr>
        <p:txBody>
          <a:bodyPr vert="horz" lIns="91440" tIns="45720" rIns="91440" bIns="45720" rtlCol="0"/>
          <a:lstStyle>
            <a:lvl1pPr algn="r">
              <a:defRPr sz="1200"/>
            </a:lvl1pPr>
          </a:lstStyle>
          <a:p>
            <a:fld id="{9ADFCBCD-04C4-EF4F-B280-BA7B0EAD42DF}" type="datetimeFigureOut">
              <a:rPr lang="en-US" smtClean="0"/>
              <a:t>10/4/2018</a:t>
            </a:fld>
            <a:endParaRPr lang="en-US"/>
          </a:p>
        </p:txBody>
      </p:sp>
      <p:sp>
        <p:nvSpPr>
          <p:cNvPr id="4" name="Slide Image Placeholder 3"/>
          <p:cNvSpPr>
            <a:spLocks noGrp="1" noRot="1" noChangeAspect="1"/>
          </p:cNvSpPr>
          <p:nvPr>
            <p:ph type="sldImg" idx="2"/>
          </p:nvPr>
        </p:nvSpPr>
        <p:spPr>
          <a:xfrm>
            <a:off x="25400" y="744538"/>
            <a:ext cx="6615113"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592" y="4714399"/>
            <a:ext cx="5332730" cy="4466273"/>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7075"/>
            <a:ext cx="2888562" cy="49625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5808" y="9427075"/>
            <a:ext cx="2888562" cy="496253"/>
          </a:xfrm>
          <a:prstGeom prst="rect">
            <a:avLst/>
          </a:prstGeom>
        </p:spPr>
        <p:txBody>
          <a:bodyPr vert="horz" lIns="91440" tIns="45720" rIns="91440" bIns="45720" rtlCol="0" anchor="b"/>
          <a:lstStyle>
            <a:lvl1pPr algn="r">
              <a:defRPr sz="1200"/>
            </a:lvl1pPr>
          </a:lstStyle>
          <a:p>
            <a:fld id="{678669FA-71A7-4548-A87F-57C549F13BFF}" type="slidenum">
              <a:rPr lang="en-US" smtClean="0"/>
              <a:t>‹#›</a:t>
            </a:fld>
            <a:endParaRPr lang="en-US"/>
          </a:p>
        </p:txBody>
      </p:sp>
    </p:spTree>
    <p:extLst>
      <p:ext uri="{BB962C8B-B14F-4D97-AF65-F5344CB8AC3E}">
        <p14:creationId xmlns:p14="http://schemas.microsoft.com/office/powerpoint/2010/main" val="200372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669FA-71A7-4548-A87F-57C549F13BFF}" type="slidenum">
              <a:rPr lang="en-US" smtClean="0"/>
              <a:t>1</a:t>
            </a:fld>
            <a:endParaRPr lang="en-US"/>
          </a:p>
        </p:txBody>
      </p:sp>
    </p:spTree>
    <p:extLst>
      <p:ext uri="{BB962C8B-B14F-4D97-AF65-F5344CB8AC3E}">
        <p14:creationId xmlns:p14="http://schemas.microsoft.com/office/powerpoint/2010/main" val="388007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It’s really important to emphasize the joined-up nature of our work. The aim is to support evidence-based decision making. This requires timely and accurate data. Better data sharing and time spend enabling diocesan colleagues (&amp; others) to understand, manipulate, and use their data help with both accuracy and timeliness. Sharing data in accessible ways with parishes is a key part of this too – if churches don’t think anyone uses the information, why would they bother filling in all these forms? If churches don’t  get anything out of it, why would they bother ensuring the figures are accurate? If they can’t see gaps and historical figures, how will we ever improve the quality of the archive?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8669FA-71A7-4548-A87F-57C549F13BFF}" type="slidenum">
              <a:rPr lang="en-US" smtClean="0"/>
              <a:t>4</a:t>
            </a:fld>
            <a:endParaRPr lang="en-US"/>
          </a:p>
        </p:txBody>
      </p:sp>
    </p:spTree>
    <p:extLst>
      <p:ext uri="{BB962C8B-B14F-4D97-AF65-F5344CB8AC3E}">
        <p14:creationId xmlns:p14="http://schemas.microsoft.com/office/powerpoint/2010/main" val="318365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8669FA-71A7-4548-A87F-57C549F13BFF}" type="slidenum">
              <a:rPr lang="en-US" smtClean="0"/>
              <a:t>5</a:t>
            </a:fld>
            <a:endParaRPr lang="en-US"/>
          </a:p>
        </p:txBody>
      </p:sp>
    </p:spTree>
    <p:extLst>
      <p:ext uri="{BB962C8B-B14F-4D97-AF65-F5344CB8AC3E}">
        <p14:creationId xmlns:p14="http://schemas.microsoft.com/office/powerpoint/2010/main" val="136204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8669FA-71A7-4548-A87F-57C549F13BFF}" type="slidenum">
              <a:rPr lang="en-US" smtClean="0"/>
              <a:t>6</a:t>
            </a:fld>
            <a:endParaRPr lang="en-US"/>
          </a:p>
        </p:txBody>
      </p:sp>
    </p:spTree>
    <p:extLst>
      <p:ext uri="{BB962C8B-B14F-4D97-AF65-F5344CB8AC3E}">
        <p14:creationId xmlns:p14="http://schemas.microsoft.com/office/powerpoint/2010/main" val="35234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8669FA-71A7-4548-A87F-57C549F13BFF}" type="slidenum">
              <a:rPr lang="en-US" smtClean="0"/>
              <a:t>8</a:t>
            </a:fld>
            <a:endParaRPr lang="en-US"/>
          </a:p>
        </p:txBody>
      </p:sp>
    </p:spTree>
    <p:extLst>
      <p:ext uri="{BB962C8B-B14F-4D97-AF65-F5344CB8AC3E}">
        <p14:creationId xmlns:p14="http://schemas.microsoft.com/office/powerpoint/2010/main" val="75448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669FA-71A7-4548-A87F-57C549F13BFF}" type="slidenum">
              <a:rPr lang="en-US" smtClean="0"/>
              <a:t>10</a:t>
            </a:fld>
            <a:endParaRPr lang="en-US"/>
          </a:p>
        </p:txBody>
      </p:sp>
    </p:spTree>
    <p:extLst>
      <p:ext uri="{BB962C8B-B14F-4D97-AF65-F5344CB8AC3E}">
        <p14:creationId xmlns:p14="http://schemas.microsoft.com/office/powerpoint/2010/main" val="3964475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586632"/>
            <a:ext cx="9144000" cy="923330"/>
          </a:xfrm>
          <a:solidFill>
            <a:schemeClr val="accent1">
              <a:lumMod val="40000"/>
              <a:lumOff val="60000"/>
            </a:schemeClr>
          </a:solidFill>
        </p:spPr>
        <p:txBody>
          <a:bodyPr anchor="b">
            <a:spAutoFit/>
          </a:bodyPr>
          <a:lstStyle>
            <a:lvl1pPr algn="ctr">
              <a:defRPr sz="6000" b="0">
                <a:solidFill>
                  <a:schemeClr val="bg1"/>
                </a:solidFill>
              </a:defRPr>
            </a:lvl1pPr>
          </a:lstStyle>
          <a:p>
            <a:r>
              <a:rPr lang="en-US" dirty="0"/>
              <a:t>Title</a:t>
            </a:r>
            <a:endParaRPr lang="en-GB"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Names dates</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63" y="406947"/>
            <a:ext cx="3067478" cy="1181265"/>
          </a:xfrm>
          <a:prstGeom prst="rect">
            <a:avLst/>
          </a:prstGeom>
        </p:spPr>
      </p:pic>
    </p:spTree>
    <p:extLst>
      <p:ext uri="{BB962C8B-B14F-4D97-AF65-F5344CB8AC3E}">
        <p14:creationId xmlns:p14="http://schemas.microsoft.com/office/powerpoint/2010/main" val="32349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7B64A5C5-6725-4F6B-B9B7-E9457A1193CD}" type="datetimeFigureOut">
              <a:rPr lang="en-GB" smtClean="0"/>
              <a:t>04/10/2018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F14D33A-32BD-42F2-8D0C-426363991EDA}" type="slidenum">
              <a:rPr lang="en-GB" smtClean="0"/>
              <a:t>‹#›</a:t>
            </a:fld>
            <a:endParaRPr lang="en-GB"/>
          </a:p>
        </p:txBody>
      </p:sp>
    </p:spTree>
    <p:extLst>
      <p:ext uri="{BB962C8B-B14F-4D97-AF65-F5344CB8AC3E}">
        <p14:creationId xmlns:p14="http://schemas.microsoft.com/office/powerpoint/2010/main" val="3405742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tx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7B64A5C5-6725-4F6B-B9B7-E9457A1193CD}" type="datetimeFigureOut">
              <a:rPr lang="en-GB" smtClean="0"/>
              <a:t>04/10/2018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F14D33A-32BD-42F2-8D0C-426363991EDA}" type="slidenum">
              <a:rPr lang="en-GB" smtClean="0"/>
              <a:t>‹#›</a:t>
            </a:fld>
            <a:endParaRPr lang="en-GB"/>
          </a:p>
        </p:txBody>
      </p:sp>
    </p:spTree>
    <p:extLst>
      <p:ext uri="{BB962C8B-B14F-4D97-AF65-F5344CB8AC3E}">
        <p14:creationId xmlns:p14="http://schemas.microsoft.com/office/powerpoint/2010/main" val="235817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833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7B64A5C5-6725-4F6B-B9B7-E9457A1193CD}" type="datetimeFigureOut">
              <a:rPr lang="en-GB" smtClean="0"/>
              <a:t>04/10/2018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F14D33A-32BD-42F2-8D0C-426363991EDA}" type="slidenum">
              <a:rPr lang="en-GB" smtClean="0"/>
              <a:t>‹#›</a:t>
            </a:fld>
            <a:endParaRPr lang="en-GB"/>
          </a:p>
        </p:txBody>
      </p:sp>
    </p:spTree>
    <p:extLst>
      <p:ext uri="{BB962C8B-B14F-4D97-AF65-F5344CB8AC3E}">
        <p14:creationId xmlns:p14="http://schemas.microsoft.com/office/powerpoint/2010/main" val="107853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7B64A5C5-6725-4F6B-B9B7-E9457A1193CD}" type="datetimeFigureOut">
              <a:rPr lang="en-GB" smtClean="0"/>
              <a:t>04/10/2018</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F14D33A-32BD-42F2-8D0C-426363991EDA}" type="slidenum">
              <a:rPr lang="en-GB" smtClean="0"/>
              <a:t>‹#›</a:t>
            </a:fld>
            <a:endParaRPr lang="en-GB"/>
          </a:p>
        </p:txBody>
      </p:sp>
    </p:spTree>
    <p:extLst>
      <p:ext uri="{BB962C8B-B14F-4D97-AF65-F5344CB8AC3E}">
        <p14:creationId xmlns:p14="http://schemas.microsoft.com/office/powerpoint/2010/main" val="2429262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7B64A5C5-6725-4F6B-B9B7-E9457A1193CD}" type="datetimeFigureOut">
              <a:rPr lang="en-GB" smtClean="0"/>
              <a:t>04/10/2018</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F14D33A-32BD-42F2-8D0C-426363991EDA}" type="slidenum">
              <a:rPr lang="en-GB" smtClean="0"/>
              <a:t>‹#›</a:t>
            </a:fld>
            <a:endParaRPr lang="en-GB"/>
          </a:p>
        </p:txBody>
      </p:sp>
    </p:spTree>
    <p:extLst>
      <p:ext uri="{BB962C8B-B14F-4D97-AF65-F5344CB8AC3E}">
        <p14:creationId xmlns:p14="http://schemas.microsoft.com/office/powerpoint/2010/main" val="228540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7B64A5C5-6725-4F6B-B9B7-E9457A1193CD}" type="datetimeFigureOut">
              <a:rPr lang="en-GB" smtClean="0"/>
              <a:t>04/10/2018</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F14D33A-32BD-42F2-8D0C-426363991EDA}" type="slidenum">
              <a:rPr lang="en-GB" smtClean="0"/>
              <a:t>‹#›</a:t>
            </a:fld>
            <a:endParaRPr lang="en-GB"/>
          </a:p>
        </p:txBody>
      </p:sp>
    </p:spTree>
    <p:extLst>
      <p:ext uri="{BB962C8B-B14F-4D97-AF65-F5344CB8AC3E}">
        <p14:creationId xmlns:p14="http://schemas.microsoft.com/office/powerpoint/2010/main" val="288638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7B64A5C5-6725-4F6B-B9B7-E9457A1193CD}" type="datetimeFigureOut">
              <a:rPr lang="en-GB" smtClean="0"/>
              <a:t>04/10/2018</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F14D33A-32BD-42F2-8D0C-426363991EDA}" type="slidenum">
              <a:rPr lang="en-GB" smtClean="0"/>
              <a:t>‹#›</a:t>
            </a:fld>
            <a:endParaRPr lang="en-GB"/>
          </a:p>
        </p:txBody>
      </p:sp>
    </p:spTree>
    <p:extLst>
      <p:ext uri="{BB962C8B-B14F-4D97-AF65-F5344CB8AC3E}">
        <p14:creationId xmlns:p14="http://schemas.microsoft.com/office/powerpoint/2010/main" val="307336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7B64A5C5-6725-4F6B-B9B7-E9457A1193CD}" type="datetimeFigureOut">
              <a:rPr lang="en-GB" smtClean="0"/>
              <a:t>04/10/2018</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F14D33A-32BD-42F2-8D0C-426363991EDA}" type="slidenum">
              <a:rPr lang="en-GB" smtClean="0"/>
              <a:t>‹#›</a:t>
            </a:fld>
            <a:endParaRPr lang="en-GB"/>
          </a:p>
        </p:txBody>
      </p:sp>
    </p:spTree>
    <p:extLst>
      <p:ext uri="{BB962C8B-B14F-4D97-AF65-F5344CB8AC3E}">
        <p14:creationId xmlns:p14="http://schemas.microsoft.com/office/powerpoint/2010/main" val="25852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7B64A5C5-6725-4F6B-B9B7-E9457A1193CD}" type="datetimeFigureOut">
              <a:rPr lang="en-GB" smtClean="0"/>
              <a:t>04/10/2018</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F14D33A-32BD-42F2-8D0C-426363991EDA}" type="slidenum">
              <a:rPr lang="en-GB" smtClean="0"/>
              <a:t>‹#›</a:t>
            </a:fld>
            <a:endParaRPr lang="en-GB"/>
          </a:p>
        </p:txBody>
      </p:sp>
    </p:spTree>
    <p:extLst>
      <p:ext uri="{BB962C8B-B14F-4D97-AF65-F5344CB8AC3E}">
        <p14:creationId xmlns:p14="http://schemas.microsoft.com/office/powerpoint/2010/main" val="16019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7041"/>
            <a:ext cx="10515600" cy="701731"/>
          </a:xfrm>
          <a:prstGeom prst="rect">
            <a:avLst/>
          </a:prstGeom>
          <a:solidFill>
            <a:schemeClr val="accent1">
              <a:lumMod val="40000"/>
              <a:lumOff val="60000"/>
            </a:schemeClr>
          </a:solidFill>
        </p:spPr>
        <p:txBody>
          <a:bodyPr vert="horz" lIns="91440" tIns="45720" rIns="91440" bIns="45720" rtlCol="0" anchor="ctr">
            <a:sp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7">
            <a:extLst>
              <a:ext uri="{FF2B5EF4-FFF2-40B4-BE49-F238E27FC236}">
                <a16:creationId xmlns:a16="http://schemas.microsoft.com/office/drawing/2014/main" id="{77257A5F-67A0-4310-827A-2B0034918E1D}"/>
              </a:ext>
            </a:extLst>
          </p:cNvPr>
          <p:cNvCxnSpPr/>
          <p:nvPr/>
        </p:nvCxnSpPr>
        <p:spPr>
          <a:xfrm>
            <a:off x="838200" y="6275754"/>
            <a:ext cx="10515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BFB8F99-50E8-4A31-BEE0-237A8E2A737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28419" y="5920615"/>
            <a:ext cx="1844431" cy="710278"/>
          </a:xfrm>
          <a:prstGeom prst="rect">
            <a:avLst/>
          </a:prstGeom>
        </p:spPr>
      </p:pic>
    </p:spTree>
    <p:extLst>
      <p:ext uri="{BB962C8B-B14F-4D97-AF65-F5344CB8AC3E}">
        <p14:creationId xmlns:p14="http://schemas.microsoft.com/office/powerpoint/2010/main" val="1028247605"/>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hyperlink" Target="mailto:statistics.unit@churchofengland.org" TargetMode="Externa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0151-2254-4D14-B6DE-22430CA4BBCD}"/>
              </a:ext>
            </a:extLst>
          </p:cNvPr>
          <p:cNvSpPr>
            <a:spLocks noGrp="1"/>
          </p:cNvSpPr>
          <p:nvPr>
            <p:ph type="ctrTitle"/>
          </p:nvPr>
        </p:nvSpPr>
        <p:spPr>
          <a:xfrm>
            <a:off x="498763" y="2309631"/>
            <a:ext cx="11222181" cy="1200329"/>
          </a:xfrm>
        </p:spPr>
        <p:txBody>
          <a:bodyPr/>
          <a:lstStyle/>
          <a:p>
            <a:r>
              <a:rPr lang="en-GB" sz="4000" b="1" dirty="0"/>
              <a:t>The Big Church Survey</a:t>
            </a:r>
            <a:br>
              <a:rPr lang="en-GB" sz="4000" b="1" dirty="0"/>
            </a:br>
            <a:r>
              <a:rPr lang="en-GB" sz="4000" b="1" dirty="0"/>
              <a:t>(and other animals)</a:t>
            </a:r>
          </a:p>
        </p:txBody>
      </p:sp>
      <p:sp>
        <p:nvSpPr>
          <p:cNvPr id="3" name="Subtitle 2">
            <a:extLst>
              <a:ext uri="{FF2B5EF4-FFF2-40B4-BE49-F238E27FC236}">
                <a16:creationId xmlns:a16="http://schemas.microsoft.com/office/drawing/2014/main" id="{9C5F9A7F-EA0C-46C1-B85A-32921403B198}"/>
              </a:ext>
            </a:extLst>
          </p:cNvPr>
          <p:cNvSpPr>
            <a:spLocks noGrp="1"/>
          </p:cNvSpPr>
          <p:nvPr>
            <p:ph type="subTitle" idx="1"/>
          </p:nvPr>
        </p:nvSpPr>
        <p:spPr>
          <a:xfrm>
            <a:off x="1524000" y="3899750"/>
            <a:ext cx="9144000" cy="1655762"/>
          </a:xfrm>
        </p:spPr>
        <p:txBody>
          <a:bodyPr>
            <a:normAutofit/>
          </a:bodyPr>
          <a:lstStyle/>
          <a:p>
            <a:r>
              <a:rPr lang="en-GB" sz="3600" b="1" dirty="0"/>
              <a:t>Dr Bev Botting</a:t>
            </a:r>
          </a:p>
          <a:p>
            <a:r>
              <a:rPr lang="en-GB" sz="3600" b="1" dirty="0"/>
              <a:t>Research and Statistics</a:t>
            </a:r>
          </a:p>
        </p:txBody>
      </p:sp>
      <p:sp>
        <p:nvSpPr>
          <p:cNvPr id="4" name="TextBox 3">
            <a:extLst>
              <a:ext uri="{FF2B5EF4-FFF2-40B4-BE49-F238E27FC236}">
                <a16:creationId xmlns:a16="http://schemas.microsoft.com/office/drawing/2014/main" id="{80985756-DCDE-4EFC-8FE9-0196B9AB7D74}"/>
              </a:ext>
            </a:extLst>
          </p:cNvPr>
          <p:cNvSpPr txBox="1"/>
          <p:nvPr/>
        </p:nvSpPr>
        <p:spPr>
          <a:xfrm>
            <a:off x="6818489" y="5712178"/>
            <a:ext cx="5102578" cy="923330"/>
          </a:xfrm>
          <a:prstGeom prst="rect">
            <a:avLst/>
          </a:prstGeom>
          <a:noFill/>
        </p:spPr>
        <p:txBody>
          <a:bodyPr wrap="square" rtlCol="0">
            <a:spAutoFit/>
          </a:bodyPr>
          <a:lstStyle/>
          <a:p>
            <a:pPr algn="r"/>
            <a:r>
              <a:rPr lang="en-GB" dirty="0">
                <a:solidFill>
                  <a:schemeClr val="bg1"/>
                </a:solidFill>
              </a:rPr>
              <a:t>National Deaneries Network Conference</a:t>
            </a:r>
          </a:p>
          <a:p>
            <a:pPr algn="r"/>
            <a:r>
              <a:rPr lang="en-GB" dirty="0">
                <a:solidFill>
                  <a:schemeClr val="bg1"/>
                </a:solidFill>
              </a:rPr>
              <a:t>Hayes Conference Centre, </a:t>
            </a:r>
            <a:r>
              <a:rPr lang="en-GB" dirty="0" err="1">
                <a:solidFill>
                  <a:schemeClr val="bg1"/>
                </a:solidFill>
              </a:rPr>
              <a:t>Swanwick</a:t>
            </a:r>
            <a:endParaRPr lang="en-GB" dirty="0">
              <a:solidFill>
                <a:schemeClr val="bg1"/>
              </a:solidFill>
            </a:endParaRPr>
          </a:p>
          <a:p>
            <a:pPr algn="r"/>
            <a:r>
              <a:rPr lang="en-GB" dirty="0">
                <a:solidFill>
                  <a:schemeClr val="bg1"/>
                </a:solidFill>
              </a:rPr>
              <a:t>Saturday 6 October 2018</a:t>
            </a:r>
          </a:p>
        </p:txBody>
      </p:sp>
    </p:spTree>
    <p:extLst>
      <p:ext uri="{BB962C8B-B14F-4D97-AF65-F5344CB8AC3E}">
        <p14:creationId xmlns:p14="http://schemas.microsoft.com/office/powerpoint/2010/main" val="263746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03A1-DE94-45CA-85FA-1CF630963390}"/>
              </a:ext>
            </a:extLst>
          </p:cNvPr>
          <p:cNvSpPr>
            <a:spLocks noGrp="1"/>
          </p:cNvSpPr>
          <p:nvPr>
            <p:ph type="title"/>
          </p:nvPr>
        </p:nvSpPr>
        <p:spPr>
          <a:xfrm>
            <a:off x="838200" y="732441"/>
            <a:ext cx="10515600" cy="590931"/>
          </a:xfrm>
        </p:spPr>
        <p:txBody>
          <a:bodyPr/>
          <a:lstStyle/>
          <a:p>
            <a:r>
              <a:rPr lang="en-GB" sz="3600" b="1" dirty="0"/>
              <a:t>Research &amp; Statistics team – funded projects</a:t>
            </a:r>
            <a:endParaRPr lang="en-US" sz="3600" b="1" dirty="0"/>
          </a:p>
        </p:txBody>
      </p:sp>
      <p:sp>
        <p:nvSpPr>
          <p:cNvPr id="3" name="Content Placeholder 2">
            <a:extLst>
              <a:ext uri="{FF2B5EF4-FFF2-40B4-BE49-F238E27FC236}">
                <a16:creationId xmlns:a16="http://schemas.microsoft.com/office/drawing/2014/main" id="{FCC58A6A-89BD-4B78-838C-B1E9BDF293B8}"/>
              </a:ext>
            </a:extLst>
          </p:cNvPr>
          <p:cNvSpPr>
            <a:spLocks noGrp="1"/>
          </p:cNvSpPr>
          <p:nvPr>
            <p:ph idx="1"/>
          </p:nvPr>
        </p:nvSpPr>
        <p:spPr/>
        <p:txBody>
          <a:bodyPr/>
          <a:lstStyle/>
          <a:p>
            <a:r>
              <a:rPr lang="en-GB" sz="2400" dirty="0"/>
              <a:t>Articles of Enquiry</a:t>
            </a:r>
          </a:p>
          <a:p>
            <a:r>
              <a:rPr lang="en-GB" sz="2400" dirty="0"/>
              <a:t>Online service register</a:t>
            </a:r>
          </a:p>
          <a:p>
            <a:r>
              <a:rPr lang="en-GB" sz="2400" dirty="0"/>
              <a:t>Renewal and Reform Programme – SDF funded projects:</a:t>
            </a:r>
          </a:p>
          <a:p>
            <a:pPr lvl="1"/>
            <a:r>
              <a:rPr lang="en-GB" dirty="0">
                <a:highlight>
                  <a:srgbClr val="FFFF00"/>
                </a:highlight>
              </a:rPr>
              <a:t>The Big Church Survey</a:t>
            </a:r>
          </a:p>
          <a:p>
            <a:pPr lvl="1"/>
            <a:r>
              <a:rPr lang="en-GB" dirty="0">
                <a:highlight>
                  <a:srgbClr val="00FF00"/>
                </a:highlight>
              </a:rPr>
              <a:t>Fresh Expressions</a:t>
            </a:r>
          </a:p>
          <a:p>
            <a:pPr lvl="1"/>
            <a:r>
              <a:rPr lang="en-GB" dirty="0">
                <a:highlight>
                  <a:srgbClr val="FF00FF"/>
                </a:highlight>
              </a:rPr>
              <a:t>Lay Ministry</a:t>
            </a:r>
          </a:p>
          <a:p>
            <a:r>
              <a:rPr lang="en-GB" sz="2400" dirty="0"/>
              <a:t>‘Collect once use many times’ technology data projects</a:t>
            </a:r>
          </a:p>
          <a:p>
            <a:endParaRPr lang="en-GB" dirty="0"/>
          </a:p>
          <a:p>
            <a:endParaRPr lang="en-US" dirty="0"/>
          </a:p>
        </p:txBody>
      </p:sp>
    </p:spTree>
    <p:extLst>
      <p:ext uri="{BB962C8B-B14F-4D97-AF65-F5344CB8AC3E}">
        <p14:creationId xmlns:p14="http://schemas.microsoft.com/office/powerpoint/2010/main" val="336309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95C0-84E5-401E-91A0-20B4EC115810}"/>
              </a:ext>
            </a:extLst>
          </p:cNvPr>
          <p:cNvSpPr>
            <a:spLocks noGrp="1"/>
          </p:cNvSpPr>
          <p:nvPr>
            <p:ph type="title"/>
          </p:nvPr>
        </p:nvSpPr>
        <p:spPr>
          <a:xfrm>
            <a:off x="838200" y="760141"/>
            <a:ext cx="10515600" cy="535531"/>
          </a:xfrm>
        </p:spPr>
        <p:txBody>
          <a:bodyPr/>
          <a:lstStyle/>
          <a:p>
            <a:r>
              <a:rPr lang="en-GB" sz="3200" b="1" dirty="0"/>
              <a:t>Renewal and Reform – </a:t>
            </a:r>
            <a:r>
              <a:rPr lang="en-GB" sz="3200" b="1" dirty="0">
                <a:highlight>
                  <a:srgbClr val="FFFF00"/>
                </a:highlight>
              </a:rPr>
              <a:t>Big Church Survey</a:t>
            </a:r>
            <a:endParaRPr lang="en-US" sz="3200" b="1" dirty="0">
              <a:highlight>
                <a:srgbClr val="FFFF00"/>
              </a:highlight>
            </a:endParaRPr>
          </a:p>
        </p:txBody>
      </p:sp>
      <p:pic>
        <p:nvPicPr>
          <p:cNvPr id="4" name="Content Placeholder 3">
            <a:extLst>
              <a:ext uri="{FF2B5EF4-FFF2-40B4-BE49-F238E27FC236}">
                <a16:creationId xmlns:a16="http://schemas.microsoft.com/office/drawing/2014/main" id="{F1929FCA-5232-4282-A1F8-6ECA194A827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7484" y="1655791"/>
            <a:ext cx="4439444" cy="2116109"/>
          </a:xfrm>
          <a:prstGeom prst="rect">
            <a:avLst/>
          </a:prstGeom>
          <a:noFill/>
          <a:ln>
            <a:noFill/>
          </a:ln>
        </p:spPr>
      </p:pic>
      <p:sp>
        <p:nvSpPr>
          <p:cNvPr id="5" name="Rectangle 4">
            <a:extLst>
              <a:ext uri="{FF2B5EF4-FFF2-40B4-BE49-F238E27FC236}">
                <a16:creationId xmlns:a16="http://schemas.microsoft.com/office/drawing/2014/main" id="{43180899-5E31-428E-8377-CB3555CEFDA6}"/>
              </a:ext>
            </a:extLst>
          </p:cNvPr>
          <p:cNvSpPr/>
          <p:nvPr/>
        </p:nvSpPr>
        <p:spPr>
          <a:xfrm>
            <a:off x="876300" y="4048919"/>
            <a:ext cx="10439400" cy="1200329"/>
          </a:xfrm>
          <a:prstGeom prst="rect">
            <a:avLst/>
          </a:prstGeom>
        </p:spPr>
        <p:txBody>
          <a:bodyPr wrap="square">
            <a:spAutoFit/>
          </a:bodyPr>
          <a:lstStyle/>
          <a:p>
            <a:pPr lvl="0">
              <a:spcAft>
                <a:spcPts val="600"/>
              </a:spcAft>
            </a:pPr>
            <a:r>
              <a:rPr lang="en-US" sz="2400" dirty="0">
                <a:solidFill>
                  <a:schemeClr val="bg1"/>
                </a:solidFill>
                <a:latin typeface="Gill Sans MT" panose="020B0502020104020203" pitchFamily="34" charset="0"/>
                <a:ea typeface="Gill Sans MT" panose="020B0502020104020203" pitchFamily="34" charset="0"/>
                <a:cs typeface="Times New Roman" panose="02020603050405020304" pitchFamily="18" charset="0"/>
              </a:rPr>
              <a:t>The aim is for the Church to understand better key demographic and behavioural characteristics of the people in its congregations, such as age, ethnicity and gender, frequency of worship and distance travelled to church. </a:t>
            </a:r>
          </a:p>
        </p:txBody>
      </p:sp>
    </p:spTree>
    <p:extLst>
      <p:ext uri="{BB962C8B-B14F-4D97-AF65-F5344CB8AC3E}">
        <p14:creationId xmlns:p14="http://schemas.microsoft.com/office/powerpoint/2010/main" val="23380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E40A-9A8B-400B-B0D5-D6AE340BE7DD}"/>
              </a:ext>
            </a:extLst>
          </p:cNvPr>
          <p:cNvSpPr>
            <a:spLocks noGrp="1"/>
          </p:cNvSpPr>
          <p:nvPr>
            <p:ph type="title"/>
          </p:nvPr>
        </p:nvSpPr>
        <p:spPr>
          <a:xfrm>
            <a:off x="838200" y="656232"/>
            <a:ext cx="10515600" cy="535531"/>
          </a:xfrm>
        </p:spPr>
        <p:txBody>
          <a:bodyPr/>
          <a:lstStyle/>
          <a:p>
            <a:r>
              <a:rPr lang="en-GB" sz="3200" b="1" dirty="0"/>
              <a:t>Renewal and Reform – </a:t>
            </a:r>
            <a:r>
              <a:rPr lang="en-GB" sz="3200" b="1" dirty="0">
                <a:highlight>
                  <a:srgbClr val="FFFF00"/>
                </a:highlight>
              </a:rPr>
              <a:t>Big Church Survey</a:t>
            </a:r>
            <a:endParaRPr lang="en-US" sz="3200" b="1" dirty="0">
              <a:highlight>
                <a:srgbClr val="FFFF00"/>
              </a:highlight>
            </a:endParaRPr>
          </a:p>
        </p:txBody>
      </p:sp>
      <p:sp>
        <p:nvSpPr>
          <p:cNvPr id="3" name="Rectangle 2">
            <a:extLst>
              <a:ext uri="{FF2B5EF4-FFF2-40B4-BE49-F238E27FC236}">
                <a16:creationId xmlns:a16="http://schemas.microsoft.com/office/drawing/2014/main" id="{10A7D5DB-1AF0-458A-83EB-A52EE24EB7BD}"/>
              </a:ext>
            </a:extLst>
          </p:cNvPr>
          <p:cNvSpPr/>
          <p:nvPr/>
        </p:nvSpPr>
        <p:spPr>
          <a:xfrm>
            <a:off x="838200" y="1510451"/>
            <a:ext cx="10515600" cy="4370427"/>
          </a:xfrm>
          <a:prstGeom prst="rect">
            <a:avLst/>
          </a:prstGeom>
        </p:spPr>
        <p:txBody>
          <a:bodyPr wrap="square">
            <a:spAutoFit/>
          </a:bodyPr>
          <a:lstStyle/>
          <a:p>
            <a:pPr marL="342900" lvl="0" indent="-342900">
              <a:spcAft>
                <a:spcPts val="600"/>
              </a:spcAft>
              <a:buFont typeface="Arial" panose="020B0604020202020204" pitchFamily="34" charset="0"/>
              <a:buChar char="•"/>
            </a:pPr>
            <a:r>
              <a:rPr lang="en-US" sz="2300" dirty="0">
                <a:solidFill>
                  <a:schemeClr val="bg1"/>
                </a:solidFill>
                <a:latin typeface="Gill Sans MT" panose="020B0502020104020203" pitchFamily="34" charset="0"/>
                <a:ea typeface="Gill Sans MT" panose="020B0502020104020203" pitchFamily="34" charset="0"/>
                <a:cs typeface="Times New Roman" panose="02020603050405020304" pitchFamily="18" charset="0"/>
              </a:rPr>
              <a:t>Everyone in church will be asked to provide key information about themselves. The design of this survey will minimise costs by capturing the data electronically</a:t>
            </a:r>
          </a:p>
          <a:p>
            <a:pPr marL="342900" lvl="0" indent="-342900">
              <a:spcAft>
                <a:spcPts val="600"/>
              </a:spcAft>
              <a:buFont typeface="Arial" panose="020B0604020202020204" pitchFamily="34" charset="0"/>
              <a:buChar char="•"/>
            </a:pPr>
            <a:r>
              <a:rPr lang="en-US" sz="2300" dirty="0">
                <a:solidFill>
                  <a:schemeClr val="bg1"/>
                </a:solidFill>
                <a:latin typeface="Gill Sans MT" panose="020B0502020104020203" pitchFamily="34" charset="0"/>
                <a:ea typeface="Gill Sans MT" panose="020B0502020104020203" pitchFamily="34" charset="0"/>
                <a:cs typeface="Times New Roman" panose="02020603050405020304" pitchFamily="18" charset="0"/>
              </a:rPr>
              <a:t>A steering group will be formed in October 2018, to design the survey methodology and the questionnaire used. </a:t>
            </a:r>
          </a:p>
          <a:p>
            <a:pPr marL="342900" lvl="0" indent="-342900">
              <a:spcAft>
                <a:spcPts val="600"/>
              </a:spcAft>
              <a:buFont typeface="Arial" panose="020B0604020202020204" pitchFamily="34" charset="0"/>
              <a:buChar char="•"/>
            </a:pPr>
            <a:r>
              <a:rPr lang="en-US" sz="2300" dirty="0">
                <a:solidFill>
                  <a:schemeClr val="bg1"/>
                </a:solidFill>
                <a:latin typeface="Gill Sans MT" panose="020B0502020104020203" pitchFamily="34" charset="0"/>
                <a:ea typeface="Gill Sans MT" panose="020B0502020104020203" pitchFamily="34" charset="0"/>
                <a:cs typeface="Times New Roman" panose="02020603050405020304" pitchFamily="18" charset="0"/>
              </a:rPr>
              <a:t>A small number of churches will pilot the questionnaire in November 2018, </a:t>
            </a:r>
          </a:p>
          <a:p>
            <a:pPr marL="342900" lvl="0" indent="-342900">
              <a:spcAft>
                <a:spcPts val="600"/>
              </a:spcAft>
              <a:buFont typeface="Arial" panose="020B0604020202020204" pitchFamily="34" charset="0"/>
              <a:buChar char="•"/>
            </a:pPr>
            <a:r>
              <a:rPr lang="en-US" sz="2300" dirty="0">
                <a:solidFill>
                  <a:schemeClr val="bg1"/>
                </a:solidFill>
                <a:latin typeface="Gill Sans MT" panose="020B0502020104020203" pitchFamily="34" charset="0"/>
                <a:ea typeface="Gill Sans MT" panose="020B0502020104020203" pitchFamily="34" charset="0"/>
                <a:cs typeface="Times New Roman" panose="02020603050405020304" pitchFamily="18" charset="0"/>
              </a:rPr>
              <a:t>The first sample of churches will be selected during spring 2019 and invited to take part in the survey during May 2019. </a:t>
            </a:r>
          </a:p>
          <a:p>
            <a:pPr marL="342900" lvl="0" indent="-342900">
              <a:spcAft>
                <a:spcPts val="600"/>
              </a:spcAft>
              <a:buFont typeface="Arial" panose="020B0604020202020204" pitchFamily="34" charset="0"/>
              <a:buChar char="•"/>
            </a:pPr>
            <a:r>
              <a:rPr lang="en-US" sz="2300" dirty="0">
                <a:solidFill>
                  <a:schemeClr val="bg1"/>
                </a:solidFill>
                <a:latin typeface="Gill Sans MT" panose="020B0502020104020203" pitchFamily="34" charset="0"/>
                <a:ea typeface="Gill Sans MT" panose="020B0502020104020203" pitchFamily="34" charset="0"/>
                <a:cs typeface="Times New Roman" panose="02020603050405020304" pitchFamily="18" charset="0"/>
              </a:rPr>
              <a:t>Churches will receive short summary reports about their congregation during September 2019; </a:t>
            </a:r>
          </a:p>
          <a:p>
            <a:pPr marL="342900" lvl="0" indent="-342900">
              <a:spcAft>
                <a:spcPts val="600"/>
              </a:spcAft>
              <a:buFont typeface="Arial" panose="020B0604020202020204" pitchFamily="34" charset="0"/>
              <a:buChar char="•"/>
            </a:pPr>
            <a:r>
              <a:rPr lang="en-US" sz="2300" dirty="0">
                <a:solidFill>
                  <a:schemeClr val="bg1"/>
                </a:solidFill>
                <a:latin typeface="Gill Sans MT" panose="020B0502020104020203" pitchFamily="34" charset="0"/>
                <a:ea typeface="Gill Sans MT" panose="020B0502020104020203" pitchFamily="34" charset="0"/>
                <a:cs typeface="Times New Roman" panose="02020603050405020304" pitchFamily="18" charset="0"/>
              </a:rPr>
              <a:t>Findings from the first survey will be presented at the Faith in Research conference in May/June 2020. </a:t>
            </a:r>
          </a:p>
        </p:txBody>
      </p:sp>
    </p:spTree>
    <p:extLst>
      <p:ext uri="{BB962C8B-B14F-4D97-AF65-F5344CB8AC3E}">
        <p14:creationId xmlns:p14="http://schemas.microsoft.com/office/powerpoint/2010/main" val="3101737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C876E-FCF2-45C5-8B0B-8AF9E82E79FA}"/>
              </a:ext>
            </a:extLst>
          </p:cNvPr>
          <p:cNvSpPr>
            <a:spLocks noGrp="1"/>
          </p:cNvSpPr>
          <p:nvPr>
            <p:ph type="title"/>
          </p:nvPr>
        </p:nvSpPr>
        <p:spPr>
          <a:xfrm>
            <a:off x="838200" y="760141"/>
            <a:ext cx="10515600" cy="535531"/>
          </a:xfrm>
        </p:spPr>
        <p:txBody>
          <a:bodyPr/>
          <a:lstStyle/>
          <a:p>
            <a:r>
              <a:rPr lang="en-GB" sz="3200" b="1" dirty="0"/>
              <a:t>Renewal and Reform – </a:t>
            </a:r>
            <a:r>
              <a:rPr lang="en-GB" sz="3200" b="1" dirty="0">
                <a:highlight>
                  <a:srgbClr val="00FF00"/>
                </a:highlight>
              </a:rPr>
              <a:t>Fresh Expressions</a:t>
            </a:r>
            <a:endParaRPr lang="en-US" sz="3200" b="1" dirty="0">
              <a:highlight>
                <a:srgbClr val="00FF00"/>
              </a:highlight>
            </a:endParaRPr>
          </a:p>
        </p:txBody>
      </p:sp>
      <p:sp>
        <p:nvSpPr>
          <p:cNvPr id="3" name="Content Placeholder 2">
            <a:extLst>
              <a:ext uri="{FF2B5EF4-FFF2-40B4-BE49-F238E27FC236}">
                <a16:creationId xmlns:a16="http://schemas.microsoft.com/office/drawing/2014/main" id="{526F8DB5-E651-467A-AA74-FB5B48CF46F8}"/>
              </a:ext>
            </a:extLst>
          </p:cNvPr>
          <p:cNvSpPr>
            <a:spLocks noGrp="1"/>
          </p:cNvSpPr>
          <p:nvPr>
            <p:ph idx="1"/>
          </p:nvPr>
        </p:nvSpPr>
        <p:spPr/>
        <p:txBody>
          <a:bodyPr>
            <a:normAutofit/>
          </a:bodyPr>
          <a:lstStyle/>
          <a:p>
            <a:pPr marL="0" lvl="0" indent="0">
              <a:buNone/>
            </a:pPr>
            <a:r>
              <a:rPr lang="en-US" dirty="0"/>
              <a:t>The aims are to:</a:t>
            </a:r>
          </a:p>
          <a:p>
            <a:pPr lvl="0"/>
            <a:r>
              <a:rPr lang="en-US" dirty="0"/>
              <a:t>better understand the contribution of Fresh expressions to the breadth of worship and to church growth. </a:t>
            </a:r>
          </a:p>
          <a:p>
            <a:pPr lvl="0"/>
            <a:r>
              <a:rPr lang="en-US" dirty="0"/>
              <a:t>help improve our understanding of the number of churches, we aim to identify and better quantify the number and size of fxC. It is not known currently, how many fxC there are. </a:t>
            </a:r>
          </a:p>
          <a:p>
            <a:pPr lvl="0"/>
            <a:r>
              <a:rPr lang="en-US" dirty="0"/>
              <a:t>gain a better understanding of the life cycle of different types of fxC and the factors that influence this.</a:t>
            </a:r>
          </a:p>
        </p:txBody>
      </p:sp>
    </p:spTree>
    <p:extLst>
      <p:ext uri="{BB962C8B-B14F-4D97-AF65-F5344CB8AC3E}">
        <p14:creationId xmlns:p14="http://schemas.microsoft.com/office/powerpoint/2010/main" val="2408158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F4E9-F911-4843-A5D1-C6DDDA35D4A0}"/>
              </a:ext>
            </a:extLst>
          </p:cNvPr>
          <p:cNvSpPr>
            <a:spLocks noGrp="1"/>
          </p:cNvSpPr>
          <p:nvPr>
            <p:ph type="title"/>
          </p:nvPr>
        </p:nvSpPr>
        <p:spPr>
          <a:xfrm>
            <a:off x="838200" y="760141"/>
            <a:ext cx="10515600" cy="535531"/>
          </a:xfrm>
        </p:spPr>
        <p:txBody>
          <a:bodyPr/>
          <a:lstStyle/>
          <a:p>
            <a:r>
              <a:rPr lang="en-GB" sz="3200" b="1" dirty="0"/>
              <a:t>Renewal and Reform – </a:t>
            </a:r>
            <a:r>
              <a:rPr lang="en-GB" sz="3200" b="1" dirty="0">
                <a:highlight>
                  <a:srgbClr val="FF00FF"/>
                </a:highlight>
              </a:rPr>
              <a:t>Lay Ministry</a:t>
            </a:r>
            <a:endParaRPr lang="en-US" sz="3200" b="1" dirty="0">
              <a:highlight>
                <a:srgbClr val="FF00FF"/>
              </a:highlight>
            </a:endParaRPr>
          </a:p>
        </p:txBody>
      </p:sp>
      <p:sp>
        <p:nvSpPr>
          <p:cNvPr id="3" name="Rectangle 2">
            <a:extLst>
              <a:ext uri="{FF2B5EF4-FFF2-40B4-BE49-F238E27FC236}">
                <a16:creationId xmlns:a16="http://schemas.microsoft.com/office/drawing/2014/main" id="{A487F405-95AB-4EB6-B2C6-F840D594B179}"/>
              </a:ext>
            </a:extLst>
          </p:cNvPr>
          <p:cNvSpPr/>
          <p:nvPr/>
        </p:nvSpPr>
        <p:spPr>
          <a:xfrm>
            <a:off x="838200" y="1963637"/>
            <a:ext cx="10515600" cy="3570208"/>
          </a:xfrm>
          <a:prstGeom prst="rect">
            <a:avLst/>
          </a:prstGeom>
        </p:spPr>
        <p:txBody>
          <a:bodyPr wrap="square">
            <a:spAutoFit/>
          </a:bodyPr>
          <a:lstStyle/>
          <a:p>
            <a:pPr marL="342900" lvl="0" indent="-342900">
              <a:spcAft>
                <a:spcPts val="600"/>
              </a:spcAft>
              <a:buFont typeface="Arial" panose="020B0604020202020204" pitchFamily="34" charset="0"/>
              <a:buChar char="•"/>
            </a:pPr>
            <a:r>
              <a:rPr lang="en-US" sz="2400" dirty="0">
                <a:solidFill>
                  <a:schemeClr val="bg1"/>
                </a:solidFill>
                <a:latin typeface="Gill Sans MT" panose="020B0502020104020203" pitchFamily="34" charset="0"/>
                <a:ea typeface="Gill Sans MT" panose="020B0502020104020203" pitchFamily="34" charset="0"/>
                <a:cs typeface="Times New Roman" panose="02020603050405020304" pitchFamily="18" charset="0"/>
              </a:rPr>
              <a:t>The aim is to have a clear understanding of the breadth and depth of lay ministry and to provide an effective mechanism for ongoing monitoring of lay ministry. There is an emerging categorisation of lay ministries as licensed, authorised or recognised. This planned work will aim to quantify in each of these areas. </a:t>
            </a:r>
          </a:p>
          <a:p>
            <a:pPr marL="342900" lvl="0" indent="-342900">
              <a:spcAft>
                <a:spcPts val="600"/>
              </a:spcAft>
              <a:buFont typeface="Arial" panose="020B0604020202020204" pitchFamily="34" charset="0"/>
              <a:buChar char="•"/>
            </a:pPr>
            <a:endParaRPr lang="en-US" dirty="0">
              <a:solidFill>
                <a:schemeClr val="bg1"/>
              </a:solidFill>
              <a:latin typeface="Gill Sans MT" panose="020B0502020104020203" pitchFamily="34" charset="0"/>
              <a:ea typeface="Gill Sans MT" panose="020B0502020104020203" pitchFamily="34" charset="0"/>
              <a:cs typeface="Times New Roman" panose="02020603050405020304" pitchFamily="18" charset="0"/>
            </a:endParaRPr>
          </a:p>
          <a:p>
            <a:pPr marL="342900" lvl="0" indent="-342900">
              <a:spcAft>
                <a:spcPts val="600"/>
              </a:spcAft>
              <a:buFont typeface="Arial" panose="020B0604020202020204" pitchFamily="34" charset="0"/>
              <a:buChar char="•"/>
            </a:pPr>
            <a:r>
              <a:rPr lang="en-US" sz="2400" dirty="0">
                <a:solidFill>
                  <a:schemeClr val="bg1"/>
                </a:solidFill>
                <a:latin typeface="Gill Sans MT" panose="020B0502020104020203" pitchFamily="34" charset="0"/>
                <a:ea typeface="Gill Sans MT" panose="020B0502020104020203" pitchFamily="34" charset="0"/>
                <a:cs typeface="Times New Roman" panose="02020603050405020304" pitchFamily="18" charset="0"/>
              </a:rPr>
              <a:t>R&amp;S has published previously numbers of licenced lay readers. This new work will bring together different sources of information on lay ministry already happening or planned in dioceses to help quantify the scope, range and number of those in lay ministry. </a:t>
            </a:r>
            <a:endParaRPr lang="en-US" sz="2400" dirty="0">
              <a:solidFill>
                <a:schemeClr val="bg1"/>
              </a:solidFill>
              <a:effectLst/>
              <a:latin typeface="Gill Sans MT" panose="020B0502020104020203" pitchFamily="34" charset="0"/>
              <a:ea typeface="Gill Sans MT" panose="020B0502020104020203" pitchFamily="34" charset="0"/>
              <a:cs typeface="Times New Roman" panose="02020603050405020304" pitchFamily="18" charset="0"/>
            </a:endParaRPr>
          </a:p>
        </p:txBody>
      </p:sp>
    </p:spTree>
    <p:extLst>
      <p:ext uri="{BB962C8B-B14F-4D97-AF65-F5344CB8AC3E}">
        <p14:creationId xmlns:p14="http://schemas.microsoft.com/office/powerpoint/2010/main" val="323666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E6477-B4A8-4B92-9E3F-D2F8B34985E7}"/>
              </a:ext>
            </a:extLst>
          </p:cNvPr>
          <p:cNvSpPr>
            <a:spLocks noGrp="1"/>
          </p:cNvSpPr>
          <p:nvPr>
            <p:ph type="title"/>
          </p:nvPr>
        </p:nvSpPr>
        <p:spPr>
          <a:xfrm>
            <a:off x="838200" y="760141"/>
            <a:ext cx="10515600" cy="535531"/>
          </a:xfrm>
        </p:spPr>
        <p:txBody>
          <a:bodyPr/>
          <a:lstStyle/>
          <a:p>
            <a:r>
              <a:rPr lang="en-GB" sz="3200" b="1" dirty="0"/>
              <a:t>Other animals</a:t>
            </a:r>
          </a:p>
        </p:txBody>
      </p:sp>
      <p:sp>
        <p:nvSpPr>
          <p:cNvPr id="3" name="TextBox 2">
            <a:extLst>
              <a:ext uri="{FF2B5EF4-FFF2-40B4-BE49-F238E27FC236}">
                <a16:creationId xmlns:a16="http://schemas.microsoft.com/office/drawing/2014/main" id="{EB51F25C-D921-4979-9A56-1709EA763860}"/>
              </a:ext>
            </a:extLst>
          </p:cNvPr>
          <p:cNvSpPr txBox="1"/>
          <p:nvPr/>
        </p:nvSpPr>
        <p:spPr>
          <a:xfrm>
            <a:off x="838199" y="1395856"/>
            <a:ext cx="5257801" cy="2446824"/>
          </a:xfrm>
          <a:prstGeom prst="rect">
            <a:avLst/>
          </a:prstGeom>
          <a:noFill/>
          <a:ln>
            <a:solidFill>
              <a:schemeClr val="accent2">
                <a:lumMod val="60000"/>
                <a:lumOff val="40000"/>
              </a:schemeClr>
            </a:solidFill>
          </a:ln>
        </p:spPr>
        <p:txBody>
          <a:bodyPr wrap="square" rtlCol="0">
            <a:spAutoFit/>
          </a:bodyPr>
          <a:lstStyle/>
          <a:p>
            <a:pPr>
              <a:lnSpc>
                <a:spcPct val="150000"/>
              </a:lnSpc>
            </a:pPr>
            <a:r>
              <a:rPr lang="en-GB" b="1" dirty="0">
                <a:solidFill>
                  <a:schemeClr val="bg1"/>
                </a:solidFill>
              </a:rPr>
              <a:t>Four Published Annual Reports</a:t>
            </a:r>
          </a:p>
          <a:p>
            <a:pPr marL="285750" indent="-285750">
              <a:lnSpc>
                <a:spcPct val="150000"/>
              </a:lnSpc>
              <a:buFont typeface="Arial" panose="020B0604020202020204" pitchFamily="34" charset="0"/>
              <a:buChar char="•"/>
            </a:pPr>
            <a:r>
              <a:rPr lang="en-GB" dirty="0">
                <a:solidFill>
                  <a:schemeClr val="bg1"/>
                </a:solidFill>
              </a:rPr>
              <a:t>Statistics for Mission</a:t>
            </a:r>
          </a:p>
          <a:p>
            <a:pPr marL="285750" indent="-285750">
              <a:lnSpc>
                <a:spcPct val="150000"/>
              </a:lnSpc>
              <a:buFont typeface="Arial" panose="020B0604020202020204" pitchFamily="34" charset="0"/>
              <a:buChar char="•"/>
            </a:pPr>
            <a:r>
              <a:rPr lang="en-GB" dirty="0">
                <a:solidFill>
                  <a:schemeClr val="bg1"/>
                </a:solidFill>
              </a:rPr>
              <a:t>Parish Finance</a:t>
            </a:r>
          </a:p>
          <a:p>
            <a:pPr marL="285750" indent="-285750">
              <a:lnSpc>
                <a:spcPct val="150000"/>
              </a:lnSpc>
              <a:buFont typeface="Arial" panose="020B0604020202020204" pitchFamily="34" charset="0"/>
              <a:buChar char="•"/>
            </a:pPr>
            <a:r>
              <a:rPr lang="en-GB" dirty="0">
                <a:solidFill>
                  <a:schemeClr val="bg1"/>
                </a:solidFill>
              </a:rPr>
              <a:t>Ministry</a:t>
            </a:r>
          </a:p>
          <a:p>
            <a:pPr marL="285750" indent="-285750">
              <a:lnSpc>
                <a:spcPct val="150000"/>
              </a:lnSpc>
              <a:buFont typeface="Arial" panose="020B0604020202020204" pitchFamily="34" charset="0"/>
              <a:buChar char="•"/>
            </a:pPr>
            <a:r>
              <a:rPr lang="en-GB" dirty="0">
                <a:solidFill>
                  <a:schemeClr val="bg1"/>
                </a:solidFill>
              </a:rPr>
              <a:t>Cathedrals (and Chapels) </a:t>
            </a:r>
          </a:p>
          <a:p>
            <a:endParaRPr lang="en-GB" dirty="0">
              <a:solidFill>
                <a:schemeClr val="bg1"/>
              </a:solidFill>
            </a:endParaRPr>
          </a:p>
        </p:txBody>
      </p:sp>
      <p:pic>
        <p:nvPicPr>
          <p:cNvPr id="7" name="Picture 2" descr="Map of dioceses">
            <a:extLst>
              <a:ext uri="{FF2B5EF4-FFF2-40B4-BE49-F238E27FC236}">
                <a16:creationId xmlns:a16="http://schemas.microsoft.com/office/drawing/2014/main" id="{35CABD3B-D43C-4221-8826-B68D9EA43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136" y="1431573"/>
            <a:ext cx="1998664" cy="22781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8C217F5-1856-4AF6-9956-780427D08491}"/>
              </a:ext>
            </a:extLst>
          </p:cNvPr>
          <p:cNvSpPr txBox="1"/>
          <p:nvPr/>
        </p:nvSpPr>
        <p:spPr>
          <a:xfrm>
            <a:off x="6254044" y="1431573"/>
            <a:ext cx="2993865" cy="2308324"/>
          </a:xfrm>
          <a:prstGeom prst="rect">
            <a:avLst/>
          </a:prstGeom>
          <a:noFill/>
        </p:spPr>
        <p:txBody>
          <a:bodyPr wrap="square" rtlCol="0">
            <a:spAutoFit/>
          </a:bodyPr>
          <a:lstStyle/>
          <a:p>
            <a:pPr>
              <a:spcBef>
                <a:spcPts val="1200"/>
              </a:spcBef>
            </a:pPr>
            <a:r>
              <a:rPr lang="en-GB" b="1" dirty="0">
                <a:solidFill>
                  <a:schemeClr val="bg1"/>
                </a:solidFill>
              </a:rPr>
              <a:t>Mapping</a:t>
            </a:r>
            <a:r>
              <a:rPr lang="en-GB" dirty="0"/>
              <a:t> are saveable, ed alter. And free </a:t>
            </a:r>
          </a:p>
          <a:p>
            <a:r>
              <a:rPr lang="en-GB" dirty="0">
                <a:solidFill>
                  <a:prstClr val="black"/>
                </a:solidFill>
                <a:latin typeface="Gill Sans MT" panose="020B0502020104020203" pitchFamily="34" charset="0"/>
              </a:rPr>
              <a:t>These maps are saveable, editable, alterable. </a:t>
            </a:r>
          </a:p>
          <a:p>
            <a:r>
              <a:rPr lang="en-GB" dirty="0">
                <a:solidFill>
                  <a:prstClr val="black"/>
                </a:solidFill>
                <a:latin typeface="Gill Sans MT" panose="020B0502020104020203" pitchFamily="34" charset="0"/>
              </a:rPr>
              <a:t>And free to use.</a:t>
            </a:r>
            <a:r>
              <a:rPr lang="en-GB" dirty="0">
                <a:latin typeface="Gill Sans MT" panose="020B0502020104020203" pitchFamily="34" charset="0"/>
              </a:rPr>
              <a:t> saveable, editable, </a:t>
            </a:r>
            <a:r>
              <a:rPr lang="en-GB" dirty="0"/>
              <a:t>alterable. And free to use.</a:t>
            </a:r>
          </a:p>
          <a:p>
            <a:pPr lvl="3"/>
            <a:endParaRPr lang="en-GB" b="1" dirty="0">
              <a:solidFill>
                <a:schemeClr val="bg1"/>
              </a:solidFill>
            </a:endParaRPr>
          </a:p>
        </p:txBody>
      </p:sp>
      <p:sp>
        <p:nvSpPr>
          <p:cNvPr id="10" name="Rectangle 9">
            <a:extLst>
              <a:ext uri="{FF2B5EF4-FFF2-40B4-BE49-F238E27FC236}">
                <a16:creationId xmlns:a16="http://schemas.microsoft.com/office/drawing/2014/main" id="{AF6D30B3-FB51-4EDE-9B9E-3F253351FB8A}"/>
              </a:ext>
            </a:extLst>
          </p:cNvPr>
          <p:cNvSpPr/>
          <p:nvPr/>
        </p:nvSpPr>
        <p:spPr>
          <a:xfrm>
            <a:off x="270309" y="3750299"/>
            <a:ext cx="6096000" cy="646331"/>
          </a:xfrm>
          <a:prstGeom prst="rect">
            <a:avLst/>
          </a:prstGeom>
        </p:spPr>
        <p:txBody>
          <a:bodyPr>
            <a:spAutoFit/>
          </a:bodyPr>
          <a:lstStyle/>
          <a:p>
            <a:pPr algn="ctr"/>
            <a:r>
              <a:rPr lang="en-GB" dirty="0"/>
              <a:t>https://www.churchofengland.org/about-us/facts-stats/research-statistics.aspx</a:t>
            </a:r>
          </a:p>
        </p:txBody>
      </p:sp>
      <p:pic>
        <p:nvPicPr>
          <p:cNvPr id="14" name="Graphic 13">
            <a:extLst>
              <a:ext uri="{FF2B5EF4-FFF2-40B4-BE49-F238E27FC236}">
                <a16:creationId xmlns:a16="http://schemas.microsoft.com/office/drawing/2014/main" id="{FEFDBF12-77E8-450C-8F2B-BC9913D52F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199" y="3946601"/>
            <a:ext cx="3101623" cy="2025670"/>
          </a:xfrm>
          <a:prstGeom prst="rect">
            <a:avLst/>
          </a:prstGeom>
        </p:spPr>
      </p:pic>
      <p:sp>
        <p:nvSpPr>
          <p:cNvPr id="16" name="TextBox 15">
            <a:extLst>
              <a:ext uri="{FF2B5EF4-FFF2-40B4-BE49-F238E27FC236}">
                <a16:creationId xmlns:a16="http://schemas.microsoft.com/office/drawing/2014/main" id="{FE046608-DD93-4D85-9DB0-80B68569A010}"/>
              </a:ext>
            </a:extLst>
          </p:cNvPr>
          <p:cNvSpPr txBox="1"/>
          <p:nvPr/>
        </p:nvSpPr>
        <p:spPr>
          <a:xfrm>
            <a:off x="6095999" y="3825256"/>
            <a:ext cx="5257801" cy="2754600"/>
          </a:xfrm>
          <a:prstGeom prst="rect">
            <a:avLst/>
          </a:prstGeom>
          <a:noFill/>
          <a:ln>
            <a:solidFill>
              <a:schemeClr val="accent2">
                <a:lumMod val="60000"/>
                <a:lumOff val="40000"/>
              </a:schemeClr>
            </a:solidFill>
          </a:ln>
        </p:spPr>
        <p:txBody>
          <a:bodyPr wrap="square" rtlCol="0">
            <a:spAutoFit/>
          </a:bodyPr>
          <a:lstStyle/>
          <a:p>
            <a:pPr lvl="8">
              <a:lnSpc>
                <a:spcPct val="150000"/>
              </a:lnSpc>
            </a:pPr>
            <a:r>
              <a:rPr lang="en-GB" b="1" dirty="0">
                <a:solidFill>
                  <a:schemeClr val="bg1"/>
                </a:solidFill>
              </a:rPr>
              <a:t>Contact us!</a:t>
            </a:r>
          </a:p>
          <a:p>
            <a:pPr algn="ctr">
              <a:spcBef>
                <a:spcPts val="1200"/>
              </a:spcBef>
            </a:pPr>
            <a:r>
              <a:rPr lang="en-GB" sz="1600" b="1" dirty="0">
                <a:solidFill>
                  <a:srgbClr val="0070C0"/>
                </a:solidFill>
              </a:rPr>
              <a:t>https://www.churchofengland.org/more/policy-and-thinking/research-and-statistics</a:t>
            </a:r>
          </a:p>
          <a:p>
            <a:pPr algn="ctr">
              <a:lnSpc>
                <a:spcPct val="150000"/>
              </a:lnSpc>
              <a:spcBef>
                <a:spcPts val="1200"/>
              </a:spcBef>
            </a:pPr>
            <a:r>
              <a:rPr lang="fr-FR" sz="1600" b="1" dirty="0">
                <a:solidFill>
                  <a:srgbClr val="0070C0"/>
                </a:solidFill>
              </a:rPr>
              <a:t>Email: </a:t>
            </a:r>
            <a:r>
              <a:rPr lang="fr-FR" sz="1600" b="1" dirty="0">
                <a:solidFill>
                  <a:srgbClr val="0070C0"/>
                </a:solidFill>
                <a:hlinkClick r:id="rId5">
                  <a:extLst>
                    <a:ext uri="{A12FA001-AC4F-418D-AE19-62706E023703}">
                      <ahyp:hlinkClr xmlns:ahyp="http://schemas.microsoft.com/office/drawing/2018/hyperlinkcolor" val="tx"/>
                    </a:ext>
                  </a:extLst>
                </a:hlinkClick>
              </a:rPr>
              <a:t>statistics.unit@churchofengland.org</a:t>
            </a:r>
            <a:endParaRPr lang="en-GB" sz="1600" b="1" dirty="0">
              <a:solidFill>
                <a:srgbClr val="0070C0"/>
              </a:solidFill>
            </a:endParaRPr>
          </a:p>
          <a:p>
            <a:pPr algn="ctr">
              <a:lnSpc>
                <a:spcPct val="150000"/>
              </a:lnSpc>
              <a:spcBef>
                <a:spcPts val="1200"/>
              </a:spcBef>
            </a:pPr>
            <a:r>
              <a:rPr lang="en-GB" sz="1600" b="1" dirty="0">
                <a:solidFill>
                  <a:srgbClr val="0070C0"/>
                </a:solidFill>
              </a:rPr>
              <a:t>Twitter: @</a:t>
            </a:r>
            <a:r>
              <a:rPr lang="en-GB" sz="1600" b="1" dirty="0" err="1">
                <a:solidFill>
                  <a:srgbClr val="0070C0"/>
                </a:solidFill>
              </a:rPr>
              <a:t>cofestats</a:t>
            </a:r>
            <a:endParaRPr lang="en-GB" dirty="0">
              <a:solidFill>
                <a:schemeClr val="bg1"/>
              </a:solidFill>
            </a:endParaRPr>
          </a:p>
          <a:p>
            <a:endParaRPr lang="en-GB" dirty="0">
              <a:solidFill>
                <a:schemeClr val="bg1"/>
              </a:solidFill>
            </a:endParaRPr>
          </a:p>
          <a:p>
            <a:endParaRPr lang="en-GB" dirty="0">
              <a:solidFill>
                <a:schemeClr val="bg1"/>
              </a:solidFill>
            </a:endParaRPr>
          </a:p>
        </p:txBody>
      </p:sp>
      <p:sp>
        <p:nvSpPr>
          <p:cNvPr id="19" name="TextBox 18">
            <a:extLst>
              <a:ext uri="{FF2B5EF4-FFF2-40B4-BE49-F238E27FC236}">
                <a16:creationId xmlns:a16="http://schemas.microsoft.com/office/drawing/2014/main" id="{B9725A39-A6C8-49B5-8580-E16FDE51D0F4}"/>
              </a:ext>
            </a:extLst>
          </p:cNvPr>
          <p:cNvSpPr txBox="1"/>
          <p:nvPr/>
        </p:nvSpPr>
        <p:spPr>
          <a:xfrm>
            <a:off x="4011000" y="3942864"/>
            <a:ext cx="1975557" cy="923330"/>
          </a:xfrm>
          <a:prstGeom prst="rect">
            <a:avLst/>
          </a:prstGeom>
          <a:noFill/>
        </p:spPr>
        <p:txBody>
          <a:bodyPr wrap="square" rtlCol="0">
            <a:spAutoFit/>
          </a:bodyPr>
          <a:lstStyle/>
          <a:p>
            <a:r>
              <a:rPr lang="en-GB" b="1" dirty="0">
                <a:solidFill>
                  <a:schemeClr val="bg1"/>
                </a:solidFill>
              </a:rPr>
              <a:t>Parish Census and Deprivation Resources</a:t>
            </a:r>
          </a:p>
        </p:txBody>
      </p:sp>
    </p:spTree>
    <p:extLst>
      <p:ext uri="{BB962C8B-B14F-4D97-AF65-F5344CB8AC3E}">
        <p14:creationId xmlns:p14="http://schemas.microsoft.com/office/powerpoint/2010/main" val="316075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3DB41-C2B7-48B6-A8B3-DA542C9881A5}"/>
              </a:ext>
            </a:extLst>
          </p:cNvPr>
          <p:cNvSpPr>
            <a:spLocks noGrp="1"/>
          </p:cNvSpPr>
          <p:nvPr>
            <p:ph type="title"/>
          </p:nvPr>
        </p:nvSpPr>
        <p:spPr>
          <a:xfrm>
            <a:off x="838200" y="760141"/>
            <a:ext cx="10515600" cy="535531"/>
          </a:xfrm>
        </p:spPr>
        <p:txBody>
          <a:bodyPr/>
          <a:lstStyle/>
          <a:p>
            <a:r>
              <a:rPr lang="en-GB" sz="3200" b="1" dirty="0"/>
              <a:t>Research and Stats Team (Other animals!)</a:t>
            </a:r>
          </a:p>
        </p:txBody>
      </p:sp>
      <p:pic>
        <p:nvPicPr>
          <p:cNvPr id="5" name="Content Placeholder 4">
            <a:extLst>
              <a:ext uri="{FF2B5EF4-FFF2-40B4-BE49-F238E27FC236}">
                <a16:creationId xmlns:a16="http://schemas.microsoft.com/office/drawing/2014/main" id="{FED8BE1C-11D7-499D-B2F2-82BBD49EE7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64157"/>
            <a:ext cx="1716315" cy="2505819"/>
          </a:xfrm>
        </p:spPr>
      </p:pic>
      <p:pic>
        <p:nvPicPr>
          <p:cNvPr id="11" name="Picture 10">
            <a:extLst>
              <a:ext uri="{FF2B5EF4-FFF2-40B4-BE49-F238E27FC236}">
                <a16:creationId xmlns:a16="http://schemas.microsoft.com/office/drawing/2014/main" id="{D2BFB1C0-77D2-4686-8B68-C8B22AD13930}"/>
              </a:ext>
            </a:extLst>
          </p:cNvPr>
          <p:cNvPicPr>
            <a:picLocks noChangeAspect="1"/>
          </p:cNvPicPr>
          <p:nvPr/>
        </p:nvPicPr>
        <p:blipFill rotWithShape="1">
          <a:blip r:embed="rId3">
            <a:extLst>
              <a:ext uri="{28A0092B-C50C-407E-A947-70E740481C1C}">
                <a14:useLocalDpi xmlns:a14="http://schemas.microsoft.com/office/drawing/2010/main" val="0"/>
              </a:ext>
            </a:extLst>
          </a:blip>
          <a:srcRect l="4685" r="69841" b="60000"/>
          <a:stretch/>
        </p:blipFill>
        <p:spPr>
          <a:xfrm>
            <a:off x="2495302" y="3634994"/>
            <a:ext cx="1966425" cy="2315864"/>
          </a:xfrm>
          <a:prstGeom prst="rect">
            <a:avLst/>
          </a:prstGeom>
        </p:spPr>
      </p:pic>
      <p:pic>
        <p:nvPicPr>
          <p:cNvPr id="13" name="Picture 12">
            <a:extLst>
              <a:ext uri="{FF2B5EF4-FFF2-40B4-BE49-F238E27FC236}">
                <a16:creationId xmlns:a16="http://schemas.microsoft.com/office/drawing/2014/main" id="{C9073F39-1720-43FB-AC4C-A76470DA7061}"/>
              </a:ext>
            </a:extLst>
          </p:cNvPr>
          <p:cNvPicPr>
            <a:picLocks noChangeAspect="1"/>
          </p:cNvPicPr>
          <p:nvPr/>
        </p:nvPicPr>
        <p:blipFill rotWithShape="1">
          <a:blip r:embed="rId3">
            <a:extLst>
              <a:ext uri="{28A0092B-C50C-407E-A947-70E740481C1C}">
                <a14:useLocalDpi xmlns:a14="http://schemas.microsoft.com/office/drawing/2010/main" val="0"/>
              </a:ext>
            </a:extLst>
          </a:blip>
          <a:srcRect l="45873" t="14392" r="32622" b="46996"/>
          <a:stretch/>
        </p:blipFill>
        <p:spPr>
          <a:xfrm>
            <a:off x="4400101" y="1581037"/>
            <a:ext cx="1716315" cy="2311217"/>
          </a:xfrm>
          <a:prstGeom prst="rect">
            <a:avLst/>
          </a:prstGeom>
        </p:spPr>
      </p:pic>
      <p:pic>
        <p:nvPicPr>
          <p:cNvPr id="17" name="Picture 16">
            <a:extLst>
              <a:ext uri="{FF2B5EF4-FFF2-40B4-BE49-F238E27FC236}">
                <a16:creationId xmlns:a16="http://schemas.microsoft.com/office/drawing/2014/main" id="{649CCACC-98A7-4DD1-B7E2-059072C4D4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2061" r="76122" b="27865"/>
          <a:stretch/>
        </p:blipFill>
        <p:spPr>
          <a:xfrm>
            <a:off x="7962002" y="1581037"/>
            <a:ext cx="1598339" cy="2621801"/>
          </a:xfrm>
          <a:prstGeom prst="rect">
            <a:avLst/>
          </a:prstGeom>
        </p:spPr>
      </p:pic>
      <p:sp>
        <p:nvSpPr>
          <p:cNvPr id="18" name="TextBox 17">
            <a:extLst>
              <a:ext uri="{FF2B5EF4-FFF2-40B4-BE49-F238E27FC236}">
                <a16:creationId xmlns:a16="http://schemas.microsoft.com/office/drawing/2014/main" id="{C2DE7682-F80C-4FD0-B359-0762376BE28F}"/>
              </a:ext>
            </a:extLst>
          </p:cNvPr>
          <p:cNvSpPr txBox="1"/>
          <p:nvPr/>
        </p:nvSpPr>
        <p:spPr>
          <a:xfrm>
            <a:off x="7292793" y="5304527"/>
            <a:ext cx="1764897" cy="646331"/>
          </a:xfrm>
          <a:prstGeom prst="rect">
            <a:avLst/>
          </a:prstGeom>
          <a:noFill/>
        </p:spPr>
        <p:txBody>
          <a:bodyPr wrap="square" rtlCol="0">
            <a:spAutoFit/>
          </a:bodyPr>
          <a:lstStyle/>
          <a:p>
            <a:pPr algn="ctr"/>
            <a:r>
              <a:rPr lang="en-GB" sz="3600" dirty="0"/>
              <a:t>C2</a:t>
            </a:r>
          </a:p>
        </p:txBody>
      </p:sp>
      <p:sp>
        <p:nvSpPr>
          <p:cNvPr id="19" name="TextBox 18">
            <a:extLst>
              <a:ext uri="{FF2B5EF4-FFF2-40B4-BE49-F238E27FC236}">
                <a16:creationId xmlns:a16="http://schemas.microsoft.com/office/drawing/2014/main" id="{F94F43AB-F2D4-4FC6-834F-2736D0C61AA4}"/>
              </a:ext>
            </a:extLst>
          </p:cNvPr>
          <p:cNvSpPr txBox="1"/>
          <p:nvPr/>
        </p:nvSpPr>
        <p:spPr>
          <a:xfrm>
            <a:off x="5052414" y="3281728"/>
            <a:ext cx="928210" cy="1200329"/>
          </a:xfrm>
          <a:prstGeom prst="rect">
            <a:avLst/>
          </a:prstGeom>
          <a:noFill/>
        </p:spPr>
        <p:txBody>
          <a:bodyPr wrap="square" rtlCol="0">
            <a:spAutoFit/>
          </a:bodyPr>
          <a:lstStyle/>
          <a:p>
            <a:pPr algn="ctr"/>
            <a:r>
              <a:rPr lang="en-GB" sz="3600" dirty="0"/>
              <a:t>C11</a:t>
            </a:r>
          </a:p>
        </p:txBody>
      </p:sp>
      <p:sp>
        <p:nvSpPr>
          <p:cNvPr id="20" name="TextBox 19">
            <a:extLst>
              <a:ext uri="{FF2B5EF4-FFF2-40B4-BE49-F238E27FC236}">
                <a16:creationId xmlns:a16="http://schemas.microsoft.com/office/drawing/2014/main" id="{AFE3B5D1-F859-4FBF-8B7F-BDA8023BA005}"/>
              </a:ext>
            </a:extLst>
          </p:cNvPr>
          <p:cNvSpPr txBox="1"/>
          <p:nvPr/>
        </p:nvSpPr>
        <p:spPr>
          <a:xfrm>
            <a:off x="2299179" y="3556507"/>
            <a:ext cx="1931455" cy="646331"/>
          </a:xfrm>
          <a:prstGeom prst="rect">
            <a:avLst/>
          </a:prstGeom>
          <a:noFill/>
        </p:spPr>
        <p:txBody>
          <a:bodyPr wrap="square" rtlCol="0">
            <a:spAutoFit/>
          </a:bodyPr>
          <a:lstStyle/>
          <a:p>
            <a:pPr algn="ctr"/>
            <a:r>
              <a:rPr lang="en-GB" sz="3600" dirty="0"/>
              <a:t>Ken</a:t>
            </a:r>
          </a:p>
        </p:txBody>
      </p:sp>
      <p:sp>
        <p:nvSpPr>
          <p:cNvPr id="21" name="TextBox 20">
            <a:extLst>
              <a:ext uri="{FF2B5EF4-FFF2-40B4-BE49-F238E27FC236}">
                <a16:creationId xmlns:a16="http://schemas.microsoft.com/office/drawing/2014/main" id="{2CE90A0C-32A1-46B3-A32E-79D218F2B078}"/>
              </a:ext>
            </a:extLst>
          </p:cNvPr>
          <p:cNvSpPr txBox="1"/>
          <p:nvPr/>
        </p:nvSpPr>
        <p:spPr>
          <a:xfrm>
            <a:off x="282246" y="1537387"/>
            <a:ext cx="1931455" cy="646331"/>
          </a:xfrm>
          <a:prstGeom prst="rect">
            <a:avLst/>
          </a:prstGeom>
          <a:noFill/>
        </p:spPr>
        <p:txBody>
          <a:bodyPr wrap="square" rtlCol="0">
            <a:spAutoFit/>
          </a:bodyPr>
          <a:lstStyle/>
          <a:p>
            <a:pPr algn="ctr"/>
            <a:r>
              <a:rPr lang="en-GB" sz="3600" dirty="0"/>
              <a:t>Bev</a:t>
            </a:r>
          </a:p>
        </p:txBody>
      </p:sp>
      <p:sp>
        <p:nvSpPr>
          <p:cNvPr id="24" name="TextBox 23">
            <a:extLst>
              <a:ext uri="{FF2B5EF4-FFF2-40B4-BE49-F238E27FC236}">
                <a16:creationId xmlns:a16="http://schemas.microsoft.com/office/drawing/2014/main" id="{D2096ABB-46EC-4490-9448-9F17A88DEC27}"/>
              </a:ext>
            </a:extLst>
          </p:cNvPr>
          <p:cNvSpPr txBox="1"/>
          <p:nvPr/>
        </p:nvSpPr>
        <p:spPr>
          <a:xfrm>
            <a:off x="9480898" y="3423645"/>
            <a:ext cx="1931455" cy="646331"/>
          </a:xfrm>
          <a:prstGeom prst="rect">
            <a:avLst/>
          </a:prstGeom>
          <a:noFill/>
        </p:spPr>
        <p:txBody>
          <a:bodyPr wrap="square" rtlCol="0">
            <a:spAutoFit/>
          </a:bodyPr>
          <a:lstStyle/>
          <a:p>
            <a:pPr algn="ctr"/>
            <a:r>
              <a:rPr lang="en-GB" sz="3600" dirty="0">
                <a:solidFill>
                  <a:schemeClr val="bg1"/>
                </a:solidFill>
              </a:rPr>
              <a:t>Alan</a:t>
            </a:r>
          </a:p>
        </p:txBody>
      </p:sp>
      <p:pic>
        <p:nvPicPr>
          <p:cNvPr id="4" name="Picture 3">
            <a:extLst>
              <a:ext uri="{FF2B5EF4-FFF2-40B4-BE49-F238E27FC236}">
                <a16:creationId xmlns:a16="http://schemas.microsoft.com/office/drawing/2014/main" id="{E214F477-C388-4A01-BE2C-56D2281E5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0898" y="4069976"/>
            <a:ext cx="1814347" cy="1814347"/>
          </a:xfrm>
          <a:prstGeom prst="rect">
            <a:avLst/>
          </a:prstGeom>
        </p:spPr>
      </p:pic>
      <p:pic>
        <p:nvPicPr>
          <p:cNvPr id="14" name="Picture 13">
            <a:extLst>
              <a:ext uri="{FF2B5EF4-FFF2-40B4-BE49-F238E27FC236}">
                <a16:creationId xmlns:a16="http://schemas.microsoft.com/office/drawing/2014/main" id="{D35C0488-3677-48DC-ADD0-6476D8AA8E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5027" y="3768014"/>
            <a:ext cx="2046975" cy="2127570"/>
          </a:xfrm>
          <a:prstGeom prst="rect">
            <a:avLst/>
          </a:prstGeom>
        </p:spPr>
      </p:pic>
      <p:sp>
        <p:nvSpPr>
          <p:cNvPr id="15" name="TextBox 14">
            <a:extLst>
              <a:ext uri="{FF2B5EF4-FFF2-40B4-BE49-F238E27FC236}">
                <a16:creationId xmlns:a16="http://schemas.microsoft.com/office/drawing/2014/main" id="{DF9E0AB5-23A0-47A4-9C59-63FAFCE89392}"/>
              </a:ext>
            </a:extLst>
          </p:cNvPr>
          <p:cNvSpPr txBox="1"/>
          <p:nvPr/>
        </p:nvSpPr>
        <p:spPr>
          <a:xfrm>
            <a:off x="8632131" y="3556506"/>
            <a:ext cx="928210" cy="646331"/>
          </a:xfrm>
          <a:prstGeom prst="rect">
            <a:avLst/>
          </a:prstGeom>
          <a:noFill/>
        </p:spPr>
        <p:txBody>
          <a:bodyPr wrap="square" rtlCol="0">
            <a:spAutoFit/>
          </a:bodyPr>
          <a:lstStyle/>
          <a:p>
            <a:pPr algn="ctr"/>
            <a:r>
              <a:rPr lang="en-GB" sz="3600" dirty="0"/>
              <a:t>C2</a:t>
            </a:r>
          </a:p>
        </p:txBody>
      </p:sp>
      <p:sp>
        <p:nvSpPr>
          <p:cNvPr id="16" name="TextBox 15">
            <a:extLst>
              <a:ext uri="{FF2B5EF4-FFF2-40B4-BE49-F238E27FC236}">
                <a16:creationId xmlns:a16="http://schemas.microsoft.com/office/drawing/2014/main" id="{551D7190-692E-4F3F-AFF2-4036E82087A8}"/>
              </a:ext>
            </a:extLst>
          </p:cNvPr>
          <p:cNvSpPr txBox="1"/>
          <p:nvPr/>
        </p:nvSpPr>
        <p:spPr>
          <a:xfrm>
            <a:off x="7231734" y="5280075"/>
            <a:ext cx="1502289" cy="646331"/>
          </a:xfrm>
          <a:prstGeom prst="rect">
            <a:avLst/>
          </a:prstGeom>
          <a:noFill/>
        </p:spPr>
        <p:txBody>
          <a:bodyPr wrap="square" rtlCol="0">
            <a:spAutoFit/>
          </a:bodyPr>
          <a:lstStyle/>
          <a:p>
            <a:pPr algn="ctr"/>
            <a:r>
              <a:rPr lang="en-GB" sz="3600" dirty="0">
                <a:solidFill>
                  <a:schemeClr val="bg1">
                    <a:lumMod val="95000"/>
                    <a:lumOff val="5000"/>
                  </a:schemeClr>
                </a:solidFill>
              </a:rPr>
              <a:t>Sam</a:t>
            </a:r>
            <a:r>
              <a:rPr lang="en-GB" sz="3600" dirty="0"/>
              <a:t>1</a:t>
            </a:r>
          </a:p>
        </p:txBody>
      </p:sp>
    </p:spTree>
    <p:extLst>
      <p:ext uri="{BB962C8B-B14F-4D97-AF65-F5344CB8AC3E}">
        <p14:creationId xmlns:p14="http://schemas.microsoft.com/office/powerpoint/2010/main" val="367872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EAACA2-7DE0-438D-A394-29EA6D4780BF}"/>
              </a:ext>
            </a:extLst>
          </p:cNvPr>
          <p:cNvPicPr>
            <a:picLocks noChangeAspect="1"/>
          </p:cNvPicPr>
          <p:nvPr/>
        </p:nvPicPr>
        <p:blipFill rotWithShape="1">
          <a:blip r:embed="rId2">
            <a:extLst>
              <a:ext uri="{28A0092B-C50C-407E-A947-70E740481C1C}">
                <a14:useLocalDpi xmlns:a14="http://schemas.microsoft.com/office/drawing/2010/main" val="0"/>
              </a:ext>
            </a:extLst>
          </a:blip>
          <a:srcRect l="22346" t="24003" r="20088" b="42765"/>
          <a:stretch/>
        </p:blipFill>
        <p:spPr>
          <a:xfrm>
            <a:off x="4595621" y="1588219"/>
            <a:ext cx="2960915" cy="2279071"/>
          </a:xfrm>
          <a:prstGeom prst="rect">
            <a:avLst/>
          </a:prstGeom>
        </p:spPr>
      </p:pic>
      <p:pic>
        <p:nvPicPr>
          <p:cNvPr id="11" name="Picture 10">
            <a:extLst>
              <a:ext uri="{FF2B5EF4-FFF2-40B4-BE49-F238E27FC236}">
                <a16:creationId xmlns:a16="http://schemas.microsoft.com/office/drawing/2014/main" id="{E1F06B77-EB5B-4815-935F-438F82EFCA6E}"/>
              </a:ext>
            </a:extLst>
          </p:cNvPr>
          <p:cNvPicPr>
            <a:picLocks noChangeAspect="1"/>
          </p:cNvPicPr>
          <p:nvPr/>
        </p:nvPicPr>
        <p:blipFill rotWithShape="1">
          <a:blip r:embed="rId3">
            <a:extLst>
              <a:ext uri="{28A0092B-C50C-407E-A947-70E740481C1C}">
                <a14:useLocalDpi xmlns:a14="http://schemas.microsoft.com/office/drawing/2010/main" val="0"/>
              </a:ext>
            </a:extLst>
          </a:blip>
          <a:srcRect l="30635" t="25794" r="56032" b="53677"/>
          <a:stretch/>
        </p:blipFill>
        <p:spPr>
          <a:xfrm>
            <a:off x="2958992" y="3293757"/>
            <a:ext cx="2020852" cy="2333605"/>
          </a:xfrm>
          <a:prstGeom prst="rect">
            <a:avLst/>
          </a:prstGeom>
        </p:spPr>
      </p:pic>
      <p:sp>
        <p:nvSpPr>
          <p:cNvPr id="2" name="Title 1">
            <a:extLst>
              <a:ext uri="{FF2B5EF4-FFF2-40B4-BE49-F238E27FC236}">
                <a16:creationId xmlns:a16="http://schemas.microsoft.com/office/drawing/2014/main" id="{21E8104C-E124-49B6-BC04-D9C9B5C86FF2}"/>
              </a:ext>
            </a:extLst>
          </p:cNvPr>
          <p:cNvSpPr>
            <a:spLocks noGrp="1"/>
          </p:cNvSpPr>
          <p:nvPr>
            <p:ph type="title"/>
          </p:nvPr>
        </p:nvSpPr>
        <p:spPr>
          <a:xfrm>
            <a:off x="838200" y="760141"/>
            <a:ext cx="10515600" cy="535531"/>
          </a:xfrm>
        </p:spPr>
        <p:txBody>
          <a:bodyPr/>
          <a:lstStyle/>
          <a:p>
            <a:r>
              <a:rPr lang="en-GB" sz="3200" b="1" dirty="0"/>
              <a:t>Continued…</a:t>
            </a:r>
          </a:p>
        </p:txBody>
      </p:sp>
      <p:pic>
        <p:nvPicPr>
          <p:cNvPr id="7" name="Content Placeholder 6">
            <a:extLst>
              <a:ext uri="{FF2B5EF4-FFF2-40B4-BE49-F238E27FC236}">
                <a16:creationId xmlns:a16="http://schemas.microsoft.com/office/drawing/2014/main" id="{C855BE53-8ABE-4DB8-98CA-BBE1FCFB660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70622" b="10588"/>
          <a:stretch/>
        </p:blipFill>
        <p:spPr>
          <a:xfrm>
            <a:off x="838201" y="1581950"/>
            <a:ext cx="1931455" cy="4378271"/>
          </a:xfrm>
        </p:spPr>
      </p:pic>
      <p:pic>
        <p:nvPicPr>
          <p:cNvPr id="4" name="Picture 3">
            <a:extLst>
              <a:ext uri="{FF2B5EF4-FFF2-40B4-BE49-F238E27FC236}">
                <a16:creationId xmlns:a16="http://schemas.microsoft.com/office/drawing/2014/main" id="{3A409B36-EA0A-48A5-A799-B63DB58D5733}"/>
              </a:ext>
            </a:extLst>
          </p:cNvPr>
          <p:cNvPicPr>
            <a:picLocks noChangeAspect="1"/>
          </p:cNvPicPr>
          <p:nvPr/>
        </p:nvPicPr>
        <p:blipFill rotWithShape="1">
          <a:blip r:embed="rId5">
            <a:extLst>
              <a:ext uri="{28A0092B-C50C-407E-A947-70E740481C1C}">
                <a14:useLocalDpi xmlns:a14="http://schemas.microsoft.com/office/drawing/2010/main" val="0"/>
              </a:ext>
            </a:extLst>
          </a:blip>
          <a:srcRect l="17567" t="7108" r="12169" b="53386"/>
          <a:stretch/>
        </p:blipFill>
        <p:spPr>
          <a:xfrm rot="5400000">
            <a:off x="8289316" y="2828517"/>
            <a:ext cx="4311053" cy="1817915"/>
          </a:xfrm>
          <a:prstGeom prst="rect">
            <a:avLst/>
          </a:prstGeom>
        </p:spPr>
      </p:pic>
      <p:pic>
        <p:nvPicPr>
          <p:cNvPr id="5" name="Picture 4">
            <a:extLst>
              <a:ext uri="{FF2B5EF4-FFF2-40B4-BE49-F238E27FC236}">
                <a16:creationId xmlns:a16="http://schemas.microsoft.com/office/drawing/2014/main" id="{C5631261-749F-4DD0-A593-23824F2F7AF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7901" t="14391" b="50000"/>
          <a:stretch/>
        </p:blipFill>
        <p:spPr>
          <a:xfrm>
            <a:off x="7316852" y="3681150"/>
            <a:ext cx="2020853" cy="2279071"/>
          </a:xfrm>
          <a:prstGeom prst="rect">
            <a:avLst/>
          </a:prstGeom>
        </p:spPr>
      </p:pic>
      <p:pic>
        <p:nvPicPr>
          <p:cNvPr id="13" name="Graphic 12" descr="User">
            <a:extLst>
              <a:ext uri="{FF2B5EF4-FFF2-40B4-BE49-F238E27FC236}">
                <a16:creationId xmlns:a16="http://schemas.microsoft.com/office/drawing/2014/main" id="{49460C39-9D3B-427E-B112-3A201C3939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38368" y="4176679"/>
            <a:ext cx="1783541" cy="1783541"/>
          </a:xfrm>
          <a:prstGeom prst="rect">
            <a:avLst/>
          </a:prstGeom>
        </p:spPr>
      </p:pic>
      <p:sp>
        <p:nvSpPr>
          <p:cNvPr id="14" name="TextBox 13">
            <a:extLst>
              <a:ext uri="{FF2B5EF4-FFF2-40B4-BE49-F238E27FC236}">
                <a16:creationId xmlns:a16="http://schemas.microsoft.com/office/drawing/2014/main" id="{80A88BBF-1E46-45E3-B9E9-A485599969B5}"/>
              </a:ext>
            </a:extLst>
          </p:cNvPr>
          <p:cNvSpPr txBox="1"/>
          <p:nvPr/>
        </p:nvSpPr>
        <p:spPr>
          <a:xfrm>
            <a:off x="543258" y="4147087"/>
            <a:ext cx="1931455" cy="646331"/>
          </a:xfrm>
          <a:prstGeom prst="rect">
            <a:avLst/>
          </a:prstGeom>
          <a:noFill/>
        </p:spPr>
        <p:txBody>
          <a:bodyPr wrap="square" rtlCol="0">
            <a:spAutoFit/>
          </a:bodyPr>
          <a:lstStyle/>
          <a:p>
            <a:pPr algn="ctr"/>
            <a:r>
              <a:rPr lang="en-GB" sz="3600" dirty="0"/>
              <a:t>Fraser</a:t>
            </a:r>
          </a:p>
        </p:txBody>
      </p:sp>
      <p:sp>
        <p:nvSpPr>
          <p:cNvPr id="15" name="TextBox 14">
            <a:extLst>
              <a:ext uri="{FF2B5EF4-FFF2-40B4-BE49-F238E27FC236}">
                <a16:creationId xmlns:a16="http://schemas.microsoft.com/office/drawing/2014/main" id="{5F31421E-8D5A-44B3-BA86-6FB868C13DAA}"/>
              </a:ext>
            </a:extLst>
          </p:cNvPr>
          <p:cNvSpPr txBox="1"/>
          <p:nvPr/>
        </p:nvSpPr>
        <p:spPr>
          <a:xfrm>
            <a:off x="2905713" y="5228882"/>
            <a:ext cx="1931455" cy="646331"/>
          </a:xfrm>
          <a:prstGeom prst="rect">
            <a:avLst/>
          </a:prstGeom>
          <a:noFill/>
        </p:spPr>
        <p:txBody>
          <a:bodyPr wrap="square" rtlCol="0">
            <a:spAutoFit/>
          </a:bodyPr>
          <a:lstStyle/>
          <a:p>
            <a:pPr algn="ctr"/>
            <a:r>
              <a:rPr lang="en-GB" sz="3600" dirty="0"/>
              <a:t>Sola</a:t>
            </a:r>
          </a:p>
        </p:txBody>
      </p:sp>
      <p:sp>
        <p:nvSpPr>
          <p:cNvPr id="16" name="TextBox 15">
            <a:extLst>
              <a:ext uri="{FF2B5EF4-FFF2-40B4-BE49-F238E27FC236}">
                <a16:creationId xmlns:a16="http://schemas.microsoft.com/office/drawing/2014/main" id="{B37F3B52-EDE3-427A-AF62-EB0248CD49DE}"/>
              </a:ext>
            </a:extLst>
          </p:cNvPr>
          <p:cNvSpPr txBox="1"/>
          <p:nvPr/>
        </p:nvSpPr>
        <p:spPr>
          <a:xfrm>
            <a:off x="5122885" y="3303450"/>
            <a:ext cx="1931455" cy="646331"/>
          </a:xfrm>
          <a:prstGeom prst="rect">
            <a:avLst/>
          </a:prstGeom>
          <a:noFill/>
        </p:spPr>
        <p:txBody>
          <a:bodyPr wrap="square" rtlCol="0">
            <a:spAutoFit/>
          </a:bodyPr>
          <a:lstStyle/>
          <a:p>
            <a:pPr algn="ctr"/>
            <a:r>
              <a:rPr lang="en-GB" sz="3600" dirty="0"/>
              <a:t>William</a:t>
            </a:r>
          </a:p>
        </p:txBody>
      </p:sp>
      <p:sp>
        <p:nvSpPr>
          <p:cNvPr id="17" name="TextBox 16">
            <a:extLst>
              <a:ext uri="{FF2B5EF4-FFF2-40B4-BE49-F238E27FC236}">
                <a16:creationId xmlns:a16="http://schemas.microsoft.com/office/drawing/2014/main" id="{EC01BB92-A716-413E-9D49-86274894D6F9}"/>
              </a:ext>
            </a:extLst>
          </p:cNvPr>
          <p:cNvSpPr txBox="1"/>
          <p:nvPr/>
        </p:nvSpPr>
        <p:spPr>
          <a:xfrm>
            <a:off x="7316852" y="5313890"/>
            <a:ext cx="2020853" cy="646331"/>
          </a:xfrm>
          <a:prstGeom prst="rect">
            <a:avLst/>
          </a:prstGeom>
          <a:noFill/>
        </p:spPr>
        <p:txBody>
          <a:bodyPr wrap="square" rtlCol="0">
            <a:spAutoFit/>
          </a:bodyPr>
          <a:lstStyle/>
          <a:p>
            <a:pPr algn="ctr"/>
            <a:r>
              <a:rPr lang="en-GB" sz="3600" dirty="0"/>
              <a:t>Geraldine</a:t>
            </a:r>
          </a:p>
        </p:txBody>
      </p:sp>
      <p:sp>
        <p:nvSpPr>
          <p:cNvPr id="18" name="TextBox 17">
            <a:extLst>
              <a:ext uri="{FF2B5EF4-FFF2-40B4-BE49-F238E27FC236}">
                <a16:creationId xmlns:a16="http://schemas.microsoft.com/office/drawing/2014/main" id="{0F41DB9D-FBAB-4832-8B40-7CFB716F6338}"/>
              </a:ext>
            </a:extLst>
          </p:cNvPr>
          <p:cNvSpPr txBox="1"/>
          <p:nvPr/>
        </p:nvSpPr>
        <p:spPr>
          <a:xfrm>
            <a:off x="9286290" y="4793418"/>
            <a:ext cx="1931455" cy="646331"/>
          </a:xfrm>
          <a:prstGeom prst="rect">
            <a:avLst/>
          </a:prstGeom>
          <a:noFill/>
        </p:spPr>
        <p:txBody>
          <a:bodyPr wrap="square" rtlCol="0">
            <a:spAutoFit/>
          </a:bodyPr>
          <a:lstStyle/>
          <a:p>
            <a:pPr algn="ctr"/>
            <a:r>
              <a:rPr lang="en-GB" sz="3600" dirty="0"/>
              <a:t>Louise</a:t>
            </a:r>
          </a:p>
        </p:txBody>
      </p:sp>
      <p:sp>
        <p:nvSpPr>
          <p:cNvPr id="19" name="TextBox 18">
            <a:extLst>
              <a:ext uri="{FF2B5EF4-FFF2-40B4-BE49-F238E27FC236}">
                <a16:creationId xmlns:a16="http://schemas.microsoft.com/office/drawing/2014/main" id="{335807C3-2EBF-4092-8A0B-12B4C5E0044D}"/>
              </a:ext>
            </a:extLst>
          </p:cNvPr>
          <p:cNvSpPr txBox="1"/>
          <p:nvPr/>
        </p:nvSpPr>
        <p:spPr>
          <a:xfrm>
            <a:off x="5161805" y="5569838"/>
            <a:ext cx="1931455" cy="646331"/>
          </a:xfrm>
          <a:prstGeom prst="rect">
            <a:avLst/>
          </a:prstGeom>
          <a:noFill/>
        </p:spPr>
        <p:txBody>
          <a:bodyPr wrap="square" rtlCol="0">
            <a:spAutoFit/>
          </a:bodyPr>
          <a:lstStyle/>
          <a:p>
            <a:pPr algn="ctr"/>
            <a:r>
              <a:rPr lang="en-GB" sz="3600" dirty="0">
                <a:solidFill>
                  <a:schemeClr val="bg1"/>
                </a:solidFill>
              </a:rPr>
              <a:t>Simeon</a:t>
            </a:r>
          </a:p>
        </p:txBody>
      </p:sp>
      <p:pic>
        <p:nvPicPr>
          <p:cNvPr id="20" name="Graphic 19" descr="User">
            <a:extLst>
              <a:ext uri="{FF2B5EF4-FFF2-40B4-BE49-F238E27FC236}">
                <a16:creationId xmlns:a16="http://schemas.microsoft.com/office/drawing/2014/main" id="{BC8B9331-C6BE-45A3-9537-77869C690EE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02667" y="1510216"/>
            <a:ext cx="1783541" cy="1783541"/>
          </a:xfrm>
          <a:prstGeom prst="rect">
            <a:avLst/>
          </a:prstGeom>
        </p:spPr>
      </p:pic>
      <p:sp>
        <p:nvSpPr>
          <p:cNvPr id="21" name="TextBox 20">
            <a:extLst>
              <a:ext uri="{FF2B5EF4-FFF2-40B4-BE49-F238E27FC236}">
                <a16:creationId xmlns:a16="http://schemas.microsoft.com/office/drawing/2014/main" id="{F8690708-C022-4A1F-9385-F9D37C99F82C}"/>
              </a:ext>
            </a:extLst>
          </p:cNvPr>
          <p:cNvSpPr txBox="1"/>
          <p:nvPr/>
        </p:nvSpPr>
        <p:spPr>
          <a:xfrm>
            <a:off x="7626102" y="2903375"/>
            <a:ext cx="1931455" cy="646331"/>
          </a:xfrm>
          <a:prstGeom prst="rect">
            <a:avLst/>
          </a:prstGeom>
          <a:noFill/>
        </p:spPr>
        <p:txBody>
          <a:bodyPr wrap="square" rtlCol="0">
            <a:spAutoFit/>
          </a:bodyPr>
          <a:lstStyle/>
          <a:p>
            <a:pPr algn="ctr"/>
            <a:r>
              <a:rPr lang="en-GB" sz="3600" dirty="0">
                <a:solidFill>
                  <a:schemeClr val="bg1"/>
                </a:solidFill>
              </a:rPr>
              <a:t>Bertie</a:t>
            </a:r>
          </a:p>
        </p:txBody>
      </p:sp>
      <p:sp>
        <p:nvSpPr>
          <p:cNvPr id="23" name="TextBox 22">
            <a:extLst>
              <a:ext uri="{FF2B5EF4-FFF2-40B4-BE49-F238E27FC236}">
                <a16:creationId xmlns:a16="http://schemas.microsoft.com/office/drawing/2014/main" id="{4869C50B-51A6-4B82-9277-8026DF88A011}"/>
              </a:ext>
            </a:extLst>
          </p:cNvPr>
          <p:cNvSpPr txBox="1"/>
          <p:nvPr/>
        </p:nvSpPr>
        <p:spPr>
          <a:xfrm>
            <a:off x="2723752" y="2842401"/>
            <a:ext cx="1931455" cy="646331"/>
          </a:xfrm>
          <a:prstGeom prst="rect">
            <a:avLst/>
          </a:prstGeom>
          <a:noFill/>
        </p:spPr>
        <p:txBody>
          <a:bodyPr wrap="square" rtlCol="0">
            <a:spAutoFit/>
          </a:bodyPr>
          <a:lstStyle/>
          <a:p>
            <a:pPr algn="ctr"/>
            <a:r>
              <a:rPr lang="en-GB" sz="3600" dirty="0"/>
              <a:t>Sam</a:t>
            </a:r>
          </a:p>
        </p:txBody>
      </p:sp>
    </p:spTree>
    <p:extLst>
      <p:ext uri="{BB962C8B-B14F-4D97-AF65-F5344CB8AC3E}">
        <p14:creationId xmlns:p14="http://schemas.microsoft.com/office/powerpoint/2010/main" val="2293209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1470-2121-458C-8541-E930E2DABDA8}"/>
              </a:ext>
            </a:extLst>
          </p:cNvPr>
          <p:cNvSpPr>
            <a:spLocks noGrp="1"/>
          </p:cNvSpPr>
          <p:nvPr>
            <p:ph type="title"/>
          </p:nvPr>
        </p:nvSpPr>
        <p:spPr>
          <a:xfrm>
            <a:off x="838200" y="732441"/>
            <a:ext cx="10515600" cy="590931"/>
          </a:xfrm>
        </p:spPr>
        <p:txBody>
          <a:bodyPr/>
          <a:lstStyle/>
          <a:p>
            <a:r>
              <a:rPr lang="en-GB" sz="3600" b="1" dirty="0"/>
              <a:t>Purpose of the Research and Statistics team</a:t>
            </a:r>
            <a:endParaRPr lang="en-US" sz="3600" b="1" dirty="0"/>
          </a:p>
        </p:txBody>
      </p:sp>
      <p:sp>
        <p:nvSpPr>
          <p:cNvPr id="3" name="Content Placeholder 2">
            <a:extLst>
              <a:ext uri="{FF2B5EF4-FFF2-40B4-BE49-F238E27FC236}">
                <a16:creationId xmlns:a16="http://schemas.microsoft.com/office/drawing/2014/main" id="{117F5058-E6EE-477B-919C-4ACE012127C4}"/>
              </a:ext>
            </a:extLst>
          </p:cNvPr>
          <p:cNvSpPr>
            <a:spLocks noGrp="1"/>
          </p:cNvSpPr>
          <p:nvPr>
            <p:ph idx="1"/>
          </p:nvPr>
        </p:nvSpPr>
        <p:spPr/>
        <p:txBody>
          <a:bodyPr>
            <a:normAutofit/>
          </a:bodyPr>
          <a:lstStyle/>
          <a:p>
            <a:pPr marL="0" indent="0">
              <a:buNone/>
            </a:pPr>
            <a:r>
              <a:rPr lang="en-GB" sz="3600" dirty="0"/>
              <a:t>To support the mission of the Church of England by working to ensure that high quality data are collected and appropriately used in decision making at local, regional, and national level. </a:t>
            </a:r>
            <a:endParaRPr lang="en-US" sz="3600" dirty="0"/>
          </a:p>
        </p:txBody>
      </p:sp>
    </p:spTree>
    <p:extLst>
      <p:ext uri="{BB962C8B-B14F-4D97-AF65-F5344CB8AC3E}">
        <p14:creationId xmlns:p14="http://schemas.microsoft.com/office/powerpoint/2010/main" val="377387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BE2E28-DAA7-41E3-A0F8-2988BBCEB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62444"/>
            <a:ext cx="8343464" cy="5839121"/>
          </a:xfrm>
          <a:prstGeom prst="rect">
            <a:avLst/>
          </a:prstGeom>
        </p:spPr>
      </p:pic>
      <p:sp>
        <p:nvSpPr>
          <p:cNvPr id="6" name="Title 1">
            <a:extLst>
              <a:ext uri="{FF2B5EF4-FFF2-40B4-BE49-F238E27FC236}">
                <a16:creationId xmlns:a16="http://schemas.microsoft.com/office/drawing/2014/main" id="{0F2E8087-AE58-49D4-8AE3-FFAAFFF89D98}"/>
              </a:ext>
            </a:extLst>
          </p:cNvPr>
          <p:cNvSpPr>
            <a:spLocks noGrp="1"/>
          </p:cNvSpPr>
          <p:nvPr>
            <p:ph type="title"/>
          </p:nvPr>
        </p:nvSpPr>
        <p:spPr>
          <a:xfrm>
            <a:off x="838200" y="311727"/>
            <a:ext cx="11353801" cy="748146"/>
          </a:xfrm>
        </p:spPr>
        <p:txBody>
          <a:bodyPr/>
          <a:lstStyle/>
          <a:p>
            <a:r>
              <a:rPr lang="en-GB" sz="3600" b="1" dirty="0"/>
              <a:t>Parish Dashboards – </a:t>
            </a:r>
            <a:r>
              <a:rPr lang="en-GB" sz="2400" b="1" dirty="0"/>
              <a:t>attendance, census, participation, deprivation</a:t>
            </a:r>
            <a:endParaRPr lang="en-US" sz="2400" b="1" dirty="0"/>
          </a:p>
        </p:txBody>
      </p:sp>
    </p:spTree>
    <p:extLst>
      <p:ext uri="{BB962C8B-B14F-4D97-AF65-F5344CB8AC3E}">
        <p14:creationId xmlns:p14="http://schemas.microsoft.com/office/powerpoint/2010/main" val="544663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9ED30F5-AE55-4B3C-BD82-B1B46F2B785C}"/>
              </a:ext>
            </a:extLst>
          </p:cNvPr>
          <p:cNvPicPr>
            <a:picLocks noGrp="1" noChangeAspect="1"/>
          </p:cNvPicPr>
          <p:nvPr>
            <p:ph idx="1"/>
          </p:nvPr>
        </p:nvPicPr>
        <p:blipFill>
          <a:blip r:embed="rId3"/>
          <a:stretch>
            <a:fillRect/>
          </a:stretch>
        </p:blipFill>
        <p:spPr>
          <a:xfrm>
            <a:off x="838199" y="893618"/>
            <a:ext cx="7963895" cy="5766955"/>
          </a:xfrm>
          <a:prstGeom prst="rect">
            <a:avLst/>
          </a:prstGeom>
        </p:spPr>
      </p:pic>
      <p:sp>
        <p:nvSpPr>
          <p:cNvPr id="6" name="Title 1">
            <a:extLst>
              <a:ext uri="{FF2B5EF4-FFF2-40B4-BE49-F238E27FC236}">
                <a16:creationId xmlns:a16="http://schemas.microsoft.com/office/drawing/2014/main" id="{0F2E8087-AE58-49D4-8AE3-FFAAFFF89D98}"/>
              </a:ext>
            </a:extLst>
          </p:cNvPr>
          <p:cNvSpPr>
            <a:spLocks noGrp="1"/>
          </p:cNvSpPr>
          <p:nvPr>
            <p:ph type="title"/>
          </p:nvPr>
        </p:nvSpPr>
        <p:spPr>
          <a:xfrm>
            <a:off x="838199" y="359832"/>
            <a:ext cx="11267210" cy="533786"/>
          </a:xfrm>
        </p:spPr>
        <p:txBody>
          <a:bodyPr/>
          <a:lstStyle/>
          <a:p>
            <a:r>
              <a:rPr lang="en-GB" sz="3600" b="1" dirty="0"/>
              <a:t>Parish </a:t>
            </a:r>
            <a:r>
              <a:rPr lang="en-GB" sz="3600" b="1" i="1" dirty="0"/>
              <a:t>Finance</a:t>
            </a:r>
            <a:r>
              <a:rPr lang="en-GB" sz="3600" b="1" dirty="0"/>
              <a:t> Dashboards – </a:t>
            </a:r>
            <a:r>
              <a:rPr lang="en-GB" sz="2400" b="1" dirty="0"/>
              <a:t>income, expenditure, giving, givers</a:t>
            </a:r>
            <a:endParaRPr lang="en-US" sz="2400" b="1" dirty="0"/>
          </a:p>
        </p:txBody>
      </p:sp>
    </p:spTree>
    <p:extLst>
      <p:ext uri="{BB962C8B-B14F-4D97-AF65-F5344CB8AC3E}">
        <p14:creationId xmlns:p14="http://schemas.microsoft.com/office/powerpoint/2010/main" val="235572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117E3-20CD-4784-9F49-E3582FC79544}"/>
              </a:ext>
            </a:extLst>
          </p:cNvPr>
          <p:cNvSpPr>
            <a:spLocks noGrp="1"/>
          </p:cNvSpPr>
          <p:nvPr>
            <p:ph type="title"/>
          </p:nvPr>
        </p:nvSpPr>
        <p:spPr>
          <a:xfrm>
            <a:off x="838200" y="732441"/>
            <a:ext cx="10515600" cy="590931"/>
          </a:xfrm>
        </p:spPr>
        <p:txBody>
          <a:bodyPr/>
          <a:lstStyle/>
          <a:p>
            <a:r>
              <a:rPr lang="en-GB" sz="3600" b="1" dirty="0"/>
              <a:t>Online Parish Returns System </a:t>
            </a:r>
          </a:p>
        </p:txBody>
      </p:sp>
      <p:pic>
        <p:nvPicPr>
          <p:cNvPr id="4" name="Content Placeholder 3">
            <a:extLst>
              <a:ext uri="{FF2B5EF4-FFF2-40B4-BE49-F238E27FC236}">
                <a16:creationId xmlns:a16="http://schemas.microsoft.com/office/drawing/2014/main" id="{FD414C06-DDCC-4248-9C69-14B09C8F7D3D}"/>
              </a:ext>
            </a:extLst>
          </p:cNvPr>
          <p:cNvPicPr>
            <a:picLocks noGrp="1" noChangeAspect="1"/>
          </p:cNvPicPr>
          <p:nvPr>
            <p:ph idx="1"/>
          </p:nvPr>
        </p:nvPicPr>
        <p:blipFill>
          <a:blip r:embed="rId2"/>
          <a:stretch>
            <a:fillRect/>
          </a:stretch>
        </p:blipFill>
        <p:spPr>
          <a:xfrm>
            <a:off x="3086100" y="1496756"/>
            <a:ext cx="6019800" cy="4467555"/>
          </a:xfrm>
          <a:prstGeom prst="rect">
            <a:avLst/>
          </a:prstGeom>
        </p:spPr>
      </p:pic>
      <p:sp>
        <p:nvSpPr>
          <p:cNvPr id="5" name="TextBox 4">
            <a:extLst>
              <a:ext uri="{FF2B5EF4-FFF2-40B4-BE49-F238E27FC236}">
                <a16:creationId xmlns:a16="http://schemas.microsoft.com/office/drawing/2014/main" id="{D26A5B0C-DF8B-48D9-9188-83F60390409D}"/>
              </a:ext>
            </a:extLst>
          </p:cNvPr>
          <p:cNvSpPr txBox="1"/>
          <p:nvPr/>
        </p:nvSpPr>
        <p:spPr>
          <a:xfrm>
            <a:off x="4934396" y="1955899"/>
            <a:ext cx="981415" cy="111195"/>
          </a:xfrm>
          <a:prstGeom prst="rect">
            <a:avLst/>
          </a:prstGeom>
          <a:solidFill>
            <a:schemeClr val="tx1">
              <a:lumMod val="85000"/>
            </a:schemeClr>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DF371FBA-F752-4EAD-BD47-E44652213C25}"/>
              </a:ext>
            </a:extLst>
          </p:cNvPr>
          <p:cNvSpPr txBox="1"/>
          <p:nvPr/>
        </p:nvSpPr>
        <p:spPr>
          <a:xfrm>
            <a:off x="6308984" y="1955898"/>
            <a:ext cx="981415" cy="111195"/>
          </a:xfrm>
          <a:prstGeom prst="rect">
            <a:avLst/>
          </a:prstGeom>
          <a:solidFill>
            <a:schemeClr val="tx1">
              <a:lumMod val="85000"/>
            </a:schemeClr>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E7D11EAD-AB5D-4B8C-A62A-10B1E9B8713E}"/>
              </a:ext>
            </a:extLst>
          </p:cNvPr>
          <p:cNvSpPr txBox="1"/>
          <p:nvPr/>
        </p:nvSpPr>
        <p:spPr>
          <a:xfrm>
            <a:off x="7764107" y="1935393"/>
            <a:ext cx="981415" cy="111195"/>
          </a:xfrm>
          <a:prstGeom prst="rect">
            <a:avLst/>
          </a:prstGeom>
          <a:solidFill>
            <a:schemeClr val="tx1">
              <a:lumMod val="85000"/>
            </a:schemeClr>
          </a:solidFill>
        </p:spPr>
        <p:txBody>
          <a:bodyPr wrap="square" rtlCol="0">
            <a:spAutoFit/>
          </a:bodyPr>
          <a:lstStyle/>
          <a:p>
            <a:endParaRPr lang="en-GB" dirty="0"/>
          </a:p>
        </p:txBody>
      </p:sp>
    </p:spTree>
    <p:extLst>
      <p:ext uri="{BB962C8B-B14F-4D97-AF65-F5344CB8AC3E}">
        <p14:creationId xmlns:p14="http://schemas.microsoft.com/office/powerpoint/2010/main" val="2659298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EB147DB-E90E-4FDC-8DD7-B6792CDA8A72}"/>
              </a:ext>
            </a:extLst>
          </p:cNvPr>
          <p:cNvGraphicFramePr>
            <a:graphicFrameLocks noChangeAspect="1"/>
          </p:cNvGraphicFramePr>
          <p:nvPr>
            <p:extLst>
              <p:ext uri="{D42A27DB-BD31-4B8C-83A1-F6EECF244321}">
                <p14:modId xmlns:p14="http://schemas.microsoft.com/office/powerpoint/2010/main" val="1904206546"/>
              </p:ext>
            </p:extLst>
          </p:nvPr>
        </p:nvGraphicFramePr>
        <p:xfrm>
          <a:off x="736311" y="715529"/>
          <a:ext cx="8020050" cy="6007389"/>
        </p:xfrm>
        <a:graphic>
          <a:graphicData uri="http://schemas.openxmlformats.org/presentationml/2006/ole">
            <mc:AlternateContent xmlns:mc="http://schemas.openxmlformats.org/markup-compatibility/2006">
              <mc:Choice xmlns:v="urn:schemas-microsoft-com:vml" Requires="v">
                <p:oleObj spid="_x0000_s2060" name="Acrobat Document" r:id="rId4" imgW="8019826" imgH="5667097" progId="AcroExch.Document.DC">
                  <p:embed/>
                </p:oleObj>
              </mc:Choice>
              <mc:Fallback>
                <p:oleObj name="Acrobat Document" r:id="rId4" imgW="8019826" imgH="5667097" progId="AcroExch.Document.DC">
                  <p:embed/>
                  <p:pic>
                    <p:nvPicPr>
                      <p:cNvPr id="0" name=""/>
                      <p:cNvPicPr/>
                      <p:nvPr/>
                    </p:nvPicPr>
                    <p:blipFill>
                      <a:blip r:embed="rId5"/>
                      <a:stretch>
                        <a:fillRect/>
                      </a:stretch>
                    </p:blipFill>
                    <p:spPr>
                      <a:xfrm>
                        <a:off x="736311" y="715529"/>
                        <a:ext cx="8020050" cy="6007389"/>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0F2E8087-AE58-49D4-8AE3-FFAAFFF89D98}"/>
              </a:ext>
            </a:extLst>
          </p:cNvPr>
          <p:cNvSpPr>
            <a:spLocks noGrp="1"/>
          </p:cNvSpPr>
          <p:nvPr>
            <p:ph type="title"/>
          </p:nvPr>
        </p:nvSpPr>
        <p:spPr>
          <a:xfrm>
            <a:off x="838199" y="358537"/>
            <a:ext cx="11267210" cy="590931"/>
          </a:xfrm>
        </p:spPr>
        <p:txBody>
          <a:bodyPr/>
          <a:lstStyle/>
          <a:p>
            <a:r>
              <a:rPr lang="en-GB" sz="3200" b="1" i="1" dirty="0"/>
              <a:t>Deanery</a:t>
            </a:r>
            <a:r>
              <a:rPr lang="en-GB" sz="3200" b="1" dirty="0"/>
              <a:t> Dashboards </a:t>
            </a:r>
            <a:r>
              <a:rPr lang="en-GB" sz="3600" b="1" dirty="0"/>
              <a:t>– </a:t>
            </a:r>
            <a:r>
              <a:rPr lang="en-GB" sz="2400" b="1" dirty="0"/>
              <a:t>attendance, census, participation, deprivation</a:t>
            </a:r>
            <a:endParaRPr lang="en-US" sz="2400" b="1" dirty="0"/>
          </a:p>
        </p:txBody>
      </p:sp>
    </p:spTree>
    <p:extLst>
      <p:ext uri="{BB962C8B-B14F-4D97-AF65-F5344CB8AC3E}">
        <p14:creationId xmlns:p14="http://schemas.microsoft.com/office/powerpoint/2010/main" val="112539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0744B-E3A0-4743-89A9-79C1D2F6382D}"/>
              </a:ext>
            </a:extLst>
          </p:cNvPr>
          <p:cNvSpPr>
            <a:spLocks noGrp="1"/>
          </p:cNvSpPr>
          <p:nvPr>
            <p:ph idx="1"/>
          </p:nvPr>
        </p:nvSpPr>
        <p:spPr/>
        <p:txBody>
          <a:bodyPr/>
          <a:lstStyle/>
          <a:p>
            <a:endParaRPr lang="en-GB" dirty="0"/>
          </a:p>
        </p:txBody>
      </p:sp>
      <p:graphicFrame>
        <p:nvGraphicFramePr>
          <p:cNvPr id="4" name="Object 3">
            <a:extLst>
              <a:ext uri="{FF2B5EF4-FFF2-40B4-BE49-F238E27FC236}">
                <a16:creationId xmlns:a16="http://schemas.microsoft.com/office/drawing/2014/main" id="{47AE3B9A-10F6-4A4F-BE35-CF7FDA22F7F8}"/>
              </a:ext>
            </a:extLst>
          </p:cNvPr>
          <p:cNvGraphicFramePr>
            <a:graphicFrameLocks noChangeAspect="1"/>
          </p:cNvGraphicFramePr>
          <p:nvPr>
            <p:extLst>
              <p:ext uri="{D42A27DB-BD31-4B8C-83A1-F6EECF244321}">
                <p14:modId xmlns:p14="http://schemas.microsoft.com/office/powerpoint/2010/main" val="3156923980"/>
              </p:ext>
            </p:extLst>
          </p:nvPr>
        </p:nvGraphicFramePr>
        <p:xfrm>
          <a:off x="715529" y="819401"/>
          <a:ext cx="8116743" cy="5808518"/>
        </p:xfrm>
        <a:graphic>
          <a:graphicData uri="http://schemas.openxmlformats.org/presentationml/2006/ole">
            <mc:AlternateContent xmlns:mc="http://schemas.openxmlformats.org/markup-compatibility/2006">
              <mc:Choice xmlns:v="urn:schemas-microsoft-com:vml" Requires="v">
                <p:oleObj spid="_x0000_s1035" name="Acrobat Document" r:id="rId3" imgW="8019826" imgH="5667097" progId="AcroExch.Document.DC">
                  <p:embed/>
                </p:oleObj>
              </mc:Choice>
              <mc:Fallback>
                <p:oleObj name="Acrobat Document" r:id="rId3" imgW="8019826" imgH="5667097" progId="AcroExch.Document.DC">
                  <p:embed/>
                  <p:pic>
                    <p:nvPicPr>
                      <p:cNvPr id="0" name=""/>
                      <p:cNvPicPr/>
                      <p:nvPr/>
                    </p:nvPicPr>
                    <p:blipFill>
                      <a:blip r:embed="rId4"/>
                      <a:stretch>
                        <a:fillRect/>
                      </a:stretch>
                    </p:blipFill>
                    <p:spPr>
                      <a:xfrm>
                        <a:off x="715529" y="819401"/>
                        <a:ext cx="8116743" cy="580851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49136B5-1222-4831-B60A-D8542A85C0AD}"/>
              </a:ext>
            </a:extLst>
          </p:cNvPr>
          <p:cNvSpPr>
            <a:spLocks noGrp="1"/>
          </p:cNvSpPr>
          <p:nvPr>
            <p:ph type="title"/>
          </p:nvPr>
        </p:nvSpPr>
        <p:spPr>
          <a:xfrm>
            <a:off x="838200" y="544078"/>
            <a:ext cx="10976264" cy="550647"/>
          </a:xfrm>
        </p:spPr>
        <p:txBody>
          <a:bodyPr/>
          <a:lstStyle/>
          <a:p>
            <a:r>
              <a:rPr lang="en-GB" sz="3200" b="1" i="1" dirty="0"/>
              <a:t>Deanery</a:t>
            </a:r>
            <a:r>
              <a:rPr lang="en-GB" sz="3200" b="1" dirty="0"/>
              <a:t> </a:t>
            </a:r>
            <a:r>
              <a:rPr lang="en-GB" sz="3200" b="1" i="1" dirty="0"/>
              <a:t>Finance</a:t>
            </a:r>
            <a:r>
              <a:rPr lang="en-GB" sz="3200" b="1" dirty="0"/>
              <a:t> Dashboards – </a:t>
            </a:r>
            <a:r>
              <a:rPr lang="en-GB" sz="2400" b="1" dirty="0"/>
              <a:t>income, expenditure, giving, givers</a:t>
            </a:r>
            <a:endParaRPr lang="en-GB" sz="2400" dirty="0"/>
          </a:p>
        </p:txBody>
      </p:sp>
    </p:spTree>
    <p:extLst>
      <p:ext uri="{BB962C8B-B14F-4D97-AF65-F5344CB8AC3E}">
        <p14:creationId xmlns:p14="http://schemas.microsoft.com/office/powerpoint/2010/main" val="1962507542"/>
      </p:ext>
    </p:extLst>
  </p:cSld>
  <p:clrMapOvr>
    <a:masterClrMapping/>
  </p:clrMapOvr>
</p:sld>
</file>

<file path=ppt/theme/theme1.xml><?xml version="1.0" encoding="utf-8"?>
<a:theme xmlns:a="http://schemas.openxmlformats.org/drawingml/2006/main" name="CofE Research &amp; Statistics">
  <a:themeElements>
    <a:clrScheme name="Custom 1">
      <a:dk1>
        <a:sysClr val="windowText" lastClr="000000"/>
      </a:dk1>
      <a:lt1>
        <a:sysClr val="window" lastClr="FFFFFF"/>
      </a:lt1>
      <a:dk2>
        <a:srgbClr val="44546A"/>
      </a:dk2>
      <a:lt2>
        <a:srgbClr val="E7E6E6"/>
      </a:lt2>
      <a:accent1>
        <a:srgbClr val="9F85B1"/>
      </a:accent1>
      <a:accent2>
        <a:srgbClr val="382E73"/>
      </a:accent2>
      <a:accent3>
        <a:srgbClr val="FFD700"/>
      </a:accent3>
      <a:accent4>
        <a:srgbClr val="CC0000"/>
      </a:accent4>
      <a:accent5>
        <a:srgbClr val="660066"/>
      </a:accent5>
      <a:accent6>
        <a:srgbClr val="009900"/>
      </a:accent6>
      <a:hlink>
        <a:srgbClr val="0563C1"/>
      </a:hlink>
      <a:folHlink>
        <a:srgbClr val="954F72"/>
      </a:folHlink>
    </a:clrScheme>
    <a:fontScheme name="CofE Research &amp; Statistic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o stats day presentation template" id="{98AE2BF4-FD7E-4751-A55C-C854C45ACBC9}" vid="{F8C4C49B-538F-4469-B83C-124F37405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Staff survey results - GM team mtg</Template>
  <TotalTime>2345</TotalTime>
  <Words>714</Words>
  <Application>Microsoft Office PowerPoint</Application>
  <PresentationFormat>Widescreen</PresentationFormat>
  <Paragraphs>78</Paragraphs>
  <Slides>15</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Gill Sans MT</vt:lpstr>
      <vt:lpstr>Times New Roman</vt:lpstr>
      <vt:lpstr>CofE Research &amp; Statistics</vt:lpstr>
      <vt:lpstr>Acrobat Document</vt:lpstr>
      <vt:lpstr>The Big Church Survey (and other animals)</vt:lpstr>
      <vt:lpstr>Research and Stats Team (Other animals!)</vt:lpstr>
      <vt:lpstr>Continued…</vt:lpstr>
      <vt:lpstr>Purpose of the Research and Statistics team</vt:lpstr>
      <vt:lpstr>Parish Dashboards – attendance, census, participation, deprivation</vt:lpstr>
      <vt:lpstr>Parish Finance Dashboards – income, expenditure, giving, givers</vt:lpstr>
      <vt:lpstr>Online Parish Returns System </vt:lpstr>
      <vt:lpstr>Deanery Dashboards – attendance, census, participation, deprivation</vt:lpstr>
      <vt:lpstr>Deanery Finance Dashboards – income, expenditure, giving, givers</vt:lpstr>
      <vt:lpstr>Research &amp; Statistics team – funded projects</vt:lpstr>
      <vt:lpstr>Renewal and Reform – Big Church Survey</vt:lpstr>
      <vt:lpstr>Renewal and Reform – Big Church Survey</vt:lpstr>
      <vt:lpstr>Renewal and Reform – Fresh Expressions</vt:lpstr>
      <vt:lpstr>Renewal and Reform – Lay Ministry</vt:lpstr>
      <vt:lpstr>Other animals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Mostyn</dc:creator>
  <cp:lastModifiedBy>Alan Piggot</cp:lastModifiedBy>
  <cp:revision>128</cp:revision>
  <cp:lastPrinted>2018-03-27T11:25:25Z</cp:lastPrinted>
  <dcterms:created xsi:type="dcterms:W3CDTF">2018-03-03T22:06:34Z</dcterms:created>
  <dcterms:modified xsi:type="dcterms:W3CDTF">2018-10-04T14:06:21Z</dcterms:modified>
</cp:coreProperties>
</file>