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4"/>
  </p:notesMasterIdLst>
  <p:sldIdLst>
    <p:sldId id="256" r:id="rId2"/>
    <p:sldId id="262" r:id="rId3"/>
    <p:sldId id="320" r:id="rId4"/>
    <p:sldId id="257" r:id="rId5"/>
    <p:sldId id="263" r:id="rId6"/>
    <p:sldId id="258" r:id="rId7"/>
    <p:sldId id="259" r:id="rId8"/>
    <p:sldId id="260" r:id="rId9"/>
    <p:sldId id="261" r:id="rId10"/>
    <p:sldId id="264" r:id="rId11"/>
    <p:sldId id="280" r:id="rId12"/>
    <p:sldId id="268" r:id="rId13"/>
    <p:sldId id="270" r:id="rId14"/>
    <p:sldId id="290" r:id="rId15"/>
    <p:sldId id="306" r:id="rId16"/>
    <p:sldId id="294" r:id="rId17"/>
    <p:sldId id="319" r:id="rId18"/>
    <p:sldId id="321" r:id="rId19"/>
    <p:sldId id="322" r:id="rId20"/>
    <p:sldId id="300" r:id="rId21"/>
    <p:sldId id="269" r:id="rId22"/>
    <p:sldId id="312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000"/>
    <a:srgbClr val="000099"/>
    <a:srgbClr val="0000CC"/>
    <a:srgbClr val="66FF33"/>
    <a:srgbClr val="996600"/>
    <a:srgbClr val="00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179" autoAdjust="0"/>
  </p:normalViewPr>
  <p:slideViewPr>
    <p:cSldViewPr>
      <p:cViewPr varScale="1">
        <p:scale>
          <a:sx n="86" d="100"/>
          <a:sy n="86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DB2BE1E-2648-F645-911B-90DE0DC943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4D291-D21D-4C4C-A73B-D16824AF9E7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3C8D0-62AA-A543-B475-B78DD1F88C28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2252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CB456-BB33-CF4D-A3A6-3680192C139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19357-109D-7141-BCD7-A2BF30DBCB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166F2-3591-F54E-A5BE-893D2CC472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5CDB23-5389-6640-987F-AA00192B41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5E483B-6F31-3743-A3FD-A193EF5373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A0A0-138A-3547-B03E-8CCB33693C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9FA0-F2C4-8643-A2D0-D73640161C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33070-4B8B-6A4B-A884-9BA834E01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986C5-9D5B-7943-818B-5F5E663100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86C9-0ED5-8444-984F-B29A10C717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994C-04A6-D74D-96E7-C7D23DBB66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6285-8E11-164C-9E1B-3E0B708B10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A8978-C891-5B40-B921-45EF4CB877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endParaRPr lang="en-GB" alt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endParaRPr lang="en-GB" alt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fld id="{BA29EDB3-629F-8C46-8F02-9170CCD017E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5" Type="http://schemas.microsoft.com/office/2007/relationships/media" Target="../media/media7.mp3"/><Relationship Id="rId4" Type="http://schemas.openxmlformats.org/officeDocument/2006/relationships/audio" Target="../media/media6.mp3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18487" cy="2735436"/>
          </a:xfrm>
        </p:spPr>
        <p:txBody>
          <a:bodyPr/>
          <a:lstStyle/>
          <a:p>
            <a:pPr algn="ctr"/>
            <a:r>
              <a:rPr lang="en-GB" altLang="en-US" sz="5400" b="1" i="1" dirty="0">
                <a:solidFill>
                  <a:schemeClr val="hlink"/>
                </a:solidFill>
              </a:rPr>
              <a:t/>
            </a:r>
            <a:br>
              <a:rPr lang="en-GB" altLang="en-US" sz="5400" b="1" i="1" dirty="0">
                <a:solidFill>
                  <a:schemeClr val="hlink"/>
                </a:solidFill>
              </a:rPr>
            </a:br>
            <a:r>
              <a:rPr lang="en-GB" altLang="en-US" sz="5400" b="1" i="1" dirty="0">
                <a:solidFill>
                  <a:schemeClr val="hlink"/>
                </a:solidFill>
              </a:rPr>
              <a:t/>
            </a:r>
            <a:br>
              <a:rPr lang="en-GB" altLang="en-US" sz="5400" b="1" i="1" dirty="0">
                <a:solidFill>
                  <a:schemeClr val="hlink"/>
                </a:solidFill>
              </a:rPr>
            </a:br>
            <a:r>
              <a:rPr lang="en-GB" altLang="en-US" sz="5400" b="1" i="1" dirty="0" smtClean="0">
                <a:solidFill>
                  <a:schemeClr val="hlink"/>
                </a:solidFill>
              </a:rPr>
              <a:t/>
            </a:r>
            <a:br>
              <a:rPr lang="en-GB" altLang="en-US" sz="5400" b="1" i="1" dirty="0" smtClean="0">
                <a:solidFill>
                  <a:schemeClr val="hlink"/>
                </a:solidFill>
              </a:rPr>
            </a:br>
            <a:r>
              <a:rPr lang="en-GB" altLang="en-US" sz="7200" b="1" i="1" dirty="0" smtClean="0">
                <a:solidFill>
                  <a:schemeClr val="tx1"/>
                </a:solidFill>
              </a:rPr>
              <a:t>MAKING </a:t>
            </a:r>
            <a:r>
              <a:rPr lang="en-GB" altLang="en-US" sz="7200" b="1" i="1" dirty="0">
                <a:solidFill>
                  <a:schemeClr val="tx1"/>
                </a:solidFill>
              </a:rPr>
              <a:t>WAVES </a:t>
            </a:r>
            <a:r>
              <a:rPr lang="en-GB" altLang="en-US" sz="5400" b="1" i="1" dirty="0">
                <a:solidFill>
                  <a:schemeClr val="tx1"/>
                </a:solidFill>
              </a:rPr>
              <a:t/>
            </a:r>
            <a:br>
              <a:rPr lang="en-GB" altLang="en-US" sz="5400" b="1" i="1" dirty="0">
                <a:solidFill>
                  <a:schemeClr val="tx1"/>
                </a:solidFill>
              </a:rPr>
            </a:br>
            <a:r>
              <a:rPr lang="en-GB" altLang="en-US" sz="5400" b="1" i="1" dirty="0">
                <a:solidFill>
                  <a:schemeClr val="hlink"/>
                </a:solidFill>
              </a:rPr>
              <a:t/>
            </a:r>
            <a:br>
              <a:rPr lang="en-GB" altLang="en-US" sz="5400" b="1" i="1" dirty="0">
                <a:solidFill>
                  <a:schemeClr val="hlink"/>
                </a:solidFill>
              </a:rPr>
            </a:br>
            <a:r>
              <a:rPr lang="en-GB" altLang="en-US" sz="5400" b="1" i="1" dirty="0" smtClean="0">
                <a:solidFill>
                  <a:schemeClr val="hlink"/>
                </a:solidFill>
              </a:rPr>
              <a:t/>
            </a:r>
            <a:br>
              <a:rPr lang="en-GB" altLang="en-US" sz="5400" b="1" i="1" dirty="0" smtClean="0">
                <a:solidFill>
                  <a:schemeClr val="hlink"/>
                </a:solidFill>
              </a:rPr>
            </a:br>
            <a:r>
              <a:rPr lang="en-GB" altLang="en-US" sz="8800" b="1" dirty="0" smtClean="0">
                <a:solidFill>
                  <a:srgbClr val="FFC000"/>
                </a:solidFill>
                <a:latin typeface="Tahoma Small Cap" charset="0"/>
              </a:rPr>
              <a:t>Welcome</a:t>
            </a:r>
            <a:endParaRPr lang="en-GB" altLang="en-US" sz="8800" b="1" dirty="0">
              <a:solidFill>
                <a:srgbClr val="FFC000"/>
              </a:solidFill>
              <a:latin typeface="Tahoma Small Cap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272804"/>
          </a:xfrm>
        </p:spPr>
        <p:txBody>
          <a:bodyPr/>
          <a:lstStyle/>
          <a:p>
            <a:pPr algn="ctr"/>
            <a:r>
              <a:rPr lang="en-GB" altLang="en-US" sz="5400" b="1" dirty="0">
                <a:solidFill>
                  <a:schemeClr val="hlink"/>
                </a:solidFill>
              </a:rPr>
              <a:t>WHAT IS THE MEDIA?</a:t>
            </a:r>
            <a:r>
              <a:rPr lang="en-GB" altLang="en-US" sz="4000" b="1" dirty="0">
                <a:solidFill>
                  <a:schemeClr val="hlink"/>
                </a:solidFill>
              </a:rPr>
              <a:t/>
            </a:r>
            <a:br>
              <a:rPr lang="en-GB" altLang="en-US" sz="4000" b="1" dirty="0">
                <a:solidFill>
                  <a:schemeClr val="hlink"/>
                </a:solidFill>
              </a:rPr>
            </a:br>
            <a:r>
              <a:rPr lang="en-GB" altLang="en-US" sz="3200" b="1" dirty="0" smtClean="0">
                <a:solidFill>
                  <a:schemeClr val="hlink"/>
                </a:solidFill>
              </a:rPr>
              <a:t>(think outside the “them and us” box!)</a:t>
            </a:r>
            <a:endParaRPr lang="en-GB" altLang="en-US" sz="3200" b="1" dirty="0">
              <a:solidFill>
                <a:schemeClr val="hlink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endParaRPr lang="en-GB" altLang="en-US" dirty="0"/>
          </a:p>
          <a:p>
            <a:pPr marL="609600" indent="-609600">
              <a:lnSpc>
                <a:spcPct val="90000"/>
              </a:lnSpc>
            </a:pPr>
            <a:endParaRPr lang="en-GB" altLang="en-US" dirty="0"/>
          </a:p>
          <a:p>
            <a:pPr marL="609600" indent="-609600">
              <a:lnSpc>
                <a:spcPct val="90000"/>
              </a:lnSpc>
            </a:pPr>
            <a:r>
              <a:rPr lang="en-GB" altLang="en-US" sz="3600" b="1" dirty="0"/>
              <a:t>Neutral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3600" b="1" dirty="0"/>
              <a:t>People-based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3600" b="1" dirty="0"/>
              <a:t>Influence-able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3600" b="1" dirty="0"/>
              <a:t>Biased</a:t>
            </a:r>
          </a:p>
          <a:p>
            <a:pPr marL="609600" indent="-609600">
              <a:lnSpc>
                <a:spcPct val="90000"/>
              </a:lnSpc>
            </a:pPr>
            <a:r>
              <a:rPr lang="en-GB" altLang="en-US" sz="3600" b="1" dirty="0"/>
              <a:t>A moral policeman</a:t>
            </a:r>
            <a:endParaRPr lang="en-GB" alt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92100"/>
            <a:ext cx="8856984" cy="1384300"/>
          </a:xfrm>
        </p:spPr>
        <p:txBody>
          <a:bodyPr/>
          <a:lstStyle/>
          <a:p>
            <a:pPr algn="ctr"/>
            <a:r>
              <a:rPr lang="en-GB" altLang="en-US" sz="4000" b="1" dirty="0"/>
              <a:t/>
            </a:r>
            <a:br>
              <a:rPr lang="en-GB" altLang="en-US" sz="4000" b="1" dirty="0"/>
            </a:br>
            <a:r>
              <a:rPr lang="en-GB" altLang="en-US" sz="3600" b="1" dirty="0">
                <a:solidFill>
                  <a:srgbClr val="FFC000"/>
                </a:solidFill>
              </a:rPr>
              <a:t>HOW CAN WE </a:t>
            </a:r>
            <a:r>
              <a:rPr lang="en-GB" altLang="en-US" sz="3600" b="1" dirty="0" smtClean="0">
                <a:solidFill>
                  <a:srgbClr val="FFC000"/>
                </a:solidFill>
              </a:rPr>
              <a:t>“SALT” </a:t>
            </a:r>
            <a:r>
              <a:rPr lang="en-GB" altLang="en-US" sz="3600" b="1" dirty="0">
                <a:solidFill>
                  <a:srgbClr val="FFC000"/>
                </a:solidFill>
              </a:rPr>
              <a:t>THE MEDIA?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5000"/>
            <a:ext cx="8291512" cy="4619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altLang="en-US" sz="2400" b="1" i="1" u="sng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400" b="1" i="1" u="sng" dirty="0">
                <a:solidFill>
                  <a:srgbClr val="FFC000"/>
                </a:solidFill>
              </a:rPr>
              <a:t>1	FROM THE INSIDE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400" b="1" i="1" u="sng" dirty="0">
              <a:solidFill>
                <a:schemeClr val="hlink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altLang="en-US" sz="2400" b="1" dirty="0" smtClean="0"/>
              <a:t>Get those media </a:t>
            </a:r>
            <a:r>
              <a:rPr lang="en-GB" altLang="en-US" sz="2400" b="1" dirty="0"/>
              <a:t>jobs </a:t>
            </a:r>
            <a:r>
              <a:rPr lang="en-GB" altLang="en-US" sz="1800" b="1" dirty="0" smtClean="0"/>
              <a:t>(</a:t>
            </a:r>
            <a:r>
              <a:rPr lang="en-GB" altLang="en-US" sz="1800" b="1" i="1" dirty="0"/>
              <a:t>someone </a:t>
            </a:r>
            <a:r>
              <a:rPr lang="en-GB" altLang="en-US" sz="1800" b="1" dirty="0"/>
              <a:t>has to do them!)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GB" altLang="en-US" sz="2400" b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altLang="en-US" sz="2400" b="1" dirty="0" smtClean="0"/>
              <a:t>Encourage </a:t>
            </a:r>
            <a:r>
              <a:rPr lang="en-GB" altLang="en-US" sz="2400" b="1" dirty="0"/>
              <a:t>young people to </a:t>
            </a:r>
            <a:r>
              <a:rPr lang="en-GB" altLang="en-US" sz="2400" b="1" dirty="0" smtClean="0"/>
              <a:t>get </a:t>
            </a:r>
            <a:r>
              <a:rPr lang="en-GB" altLang="en-US" sz="2400" b="1" dirty="0"/>
              <a:t>jobs </a:t>
            </a:r>
            <a:r>
              <a:rPr lang="en-GB" altLang="en-US" sz="2400" b="1" dirty="0" smtClean="0"/>
              <a:t> 					(</a:t>
            </a:r>
            <a:r>
              <a:rPr lang="en-GB" altLang="en-US" sz="1800" b="1" dirty="0"/>
              <a:t>send them out as missionaries!)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GB" altLang="en-US" sz="1800" b="1" i="1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altLang="en-US" sz="2400" b="1" dirty="0"/>
              <a:t>Pray people in ... Matt 9 </a:t>
            </a:r>
            <a:r>
              <a:rPr lang="en-GB" altLang="en-US" sz="2400" b="1" dirty="0" err="1"/>
              <a:t>vv</a:t>
            </a:r>
            <a:r>
              <a:rPr lang="en-GB" altLang="en-US" sz="2400" b="1" dirty="0"/>
              <a:t> 37-38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000" b="1" dirty="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FFC000"/>
                </a:solidFill>
              </a:rPr>
              <a:t>... BECOME THE GATEKEEPERS ...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1800" b="1" dirty="0">
                <a:solidFill>
                  <a:schemeClr val="bg2"/>
                </a:solidFill>
              </a:rPr>
              <a:t>		</a:t>
            </a:r>
            <a:r>
              <a:rPr lang="en-GB" altLang="en-US" sz="1800" b="1" dirty="0" smtClean="0"/>
              <a:t>(Katy Hill, Andi Peters, Tony Jordan </a:t>
            </a:r>
            <a:r>
              <a:rPr lang="en-GB" altLang="en-US" sz="1800" b="1" dirty="0"/>
              <a:t>... even me!)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1800" b="1" i="1" dirty="0"/>
          </a:p>
          <a:p>
            <a:pPr lvl="1">
              <a:lnSpc>
                <a:spcPct val="80000"/>
              </a:lnSpc>
              <a:buFont typeface="Tahoma" charset="0"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r>
              <a:rPr lang="en-GB" altLang="en-US" sz="3600" b="1" dirty="0" smtClean="0">
                <a:solidFill>
                  <a:srgbClr val="FFC000"/>
                </a:solidFill>
              </a:rPr>
              <a:t>HOW </a:t>
            </a:r>
            <a:r>
              <a:rPr lang="en-GB" altLang="en-US" sz="3600" b="1" dirty="0">
                <a:solidFill>
                  <a:srgbClr val="FFC000"/>
                </a:solidFill>
              </a:rPr>
              <a:t>CAN WE “SALT” THE MEDIA?</a:t>
            </a:r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4000" dirty="0"/>
              <a:t/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altLang="en-US" sz="2400" b="1" i="1" u="sng" dirty="0">
                <a:solidFill>
                  <a:schemeClr val="hlink"/>
                </a:solidFill>
              </a:rPr>
              <a:t>2	FROM THE </a:t>
            </a:r>
            <a:r>
              <a:rPr lang="en-GB" altLang="en-US" sz="2400" b="1" i="1" u="sng" dirty="0" smtClean="0">
                <a:solidFill>
                  <a:schemeClr val="hlink"/>
                </a:solidFill>
              </a:rPr>
              <a:t>OUTSIDE – for free</a:t>
            </a:r>
            <a:endParaRPr lang="en-GB" altLang="en-US" sz="2400" b="1" i="1" u="sng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y-GB" altLang="en-US" sz="1800" b="1" i="1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y-GB" altLang="en-US" sz="2000" b="1" i="1" dirty="0"/>
              <a:t>If media is mission</a:t>
            </a:r>
            <a:r>
              <a:rPr lang="cy-GB" altLang="en-US" sz="2000" b="1" dirty="0"/>
              <a:t>, why does every church have the following:</a:t>
            </a:r>
          </a:p>
          <a:p>
            <a:pPr marL="990600" lvl="1" indent="-533400">
              <a:lnSpc>
                <a:spcPct val="80000"/>
              </a:lnSpc>
              <a:buFont typeface="Tahoma" charset="0"/>
              <a:buNone/>
            </a:pPr>
            <a:endParaRPr lang="cy-GB" altLang="en-US" sz="2000" dirty="0"/>
          </a:p>
          <a:p>
            <a:pPr marL="990600" lvl="1" indent="-533400">
              <a:lnSpc>
                <a:spcPct val="80000"/>
              </a:lnSpc>
            </a:pPr>
            <a:r>
              <a:rPr lang="cy-GB" altLang="en-US" sz="2000" b="1" dirty="0"/>
              <a:t>Treasurer</a:t>
            </a:r>
          </a:p>
          <a:p>
            <a:pPr marL="990600" lvl="1" indent="-533400">
              <a:lnSpc>
                <a:spcPct val="80000"/>
              </a:lnSpc>
            </a:pPr>
            <a:r>
              <a:rPr lang="cy-GB" altLang="en-US" sz="2000" b="1" dirty="0"/>
              <a:t>Sunday school teacher</a:t>
            </a:r>
          </a:p>
          <a:p>
            <a:pPr marL="990600" lvl="1" indent="-533400">
              <a:lnSpc>
                <a:spcPct val="80000"/>
              </a:lnSpc>
            </a:pPr>
            <a:r>
              <a:rPr lang="cy-GB" altLang="en-US" sz="2000" b="1" dirty="0"/>
              <a:t>Flower arranger</a:t>
            </a:r>
          </a:p>
          <a:p>
            <a:pPr marL="990600" lvl="1" indent="-533400">
              <a:lnSpc>
                <a:spcPct val="80000"/>
              </a:lnSpc>
            </a:pPr>
            <a:r>
              <a:rPr lang="cy-GB" altLang="en-US" sz="2000" b="1" dirty="0"/>
              <a:t>Youth leader</a:t>
            </a:r>
          </a:p>
          <a:p>
            <a:pPr marL="990600" lvl="1" indent="-533400">
              <a:lnSpc>
                <a:spcPct val="80000"/>
              </a:lnSpc>
            </a:pPr>
            <a:r>
              <a:rPr lang="cy-GB" altLang="en-US" sz="2000" b="1" dirty="0"/>
              <a:t>Musicians</a:t>
            </a:r>
          </a:p>
          <a:p>
            <a:pPr marL="990600" lvl="1" indent="-533400">
              <a:lnSpc>
                <a:spcPct val="80000"/>
              </a:lnSpc>
              <a:buFont typeface="Tahoma" charset="0"/>
              <a:buNone/>
            </a:pPr>
            <a:r>
              <a:rPr lang="cy-GB" altLang="en-US" sz="1800" dirty="0"/>
              <a:t>			</a:t>
            </a:r>
            <a:r>
              <a:rPr lang="cy-GB" altLang="en-US" b="1" dirty="0"/>
              <a:t>... and </a:t>
            </a:r>
            <a:r>
              <a:rPr lang="cy-GB" altLang="en-US" b="1" i="1" dirty="0"/>
              <a:t>no</a:t>
            </a:r>
            <a:r>
              <a:rPr lang="cy-GB" altLang="en-US" b="1" dirty="0"/>
              <a:t> press officer????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altLang="en-US" sz="1600" b="1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GB" altLang="en-US" sz="2000" b="1" dirty="0" smtClean="0">
                <a:solidFill>
                  <a:schemeClr val="hlink"/>
                </a:solidFill>
              </a:rPr>
              <a:t>  Good </a:t>
            </a:r>
            <a:r>
              <a:rPr lang="en-GB" altLang="en-US" sz="2000" b="1" dirty="0">
                <a:solidFill>
                  <a:schemeClr val="hlink"/>
                </a:solidFill>
              </a:rPr>
              <a:t>news, leaders</a:t>
            </a:r>
            <a:r>
              <a:rPr lang="en-GB" altLang="en-US" sz="2000" b="1" i="1" dirty="0">
                <a:solidFill>
                  <a:schemeClr val="hlink"/>
                </a:solidFill>
              </a:rPr>
              <a:t>  ... you don’t have to BE the press officer! 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altLang="en-US" sz="2000" b="1" i="1" dirty="0">
                <a:solidFill>
                  <a:schemeClr val="hlink"/>
                </a:solidFill>
              </a:rPr>
              <a:t>You just have to know a man (or woman) who can</a:t>
            </a:r>
            <a:r>
              <a:rPr lang="en-GB" altLang="en-US" sz="2000" b="1" i="1" dirty="0" smtClean="0">
                <a:solidFill>
                  <a:schemeClr val="hlink"/>
                </a:solidFill>
              </a:rPr>
              <a:t>! 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altLang="en-US" sz="2000" b="1" dirty="0" smtClean="0">
                <a:solidFill>
                  <a:schemeClr val="hlink"/>
                </a:solidFill>
              </a:rPr>
              <a:t>More good news, leaders … </a:t>
            </a:r>
            <a:r>
              <a:rPr lang="en-GB" altLang="en-US" sz="2000" b="1" i="1" dirty="0" smtClean="0">
                <a:solidFill>
                  <a:schemeClr val="hlink"/>
                </a:solidFill>
              </a:rPr>
              <a:t>professional training IS available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altLang="en-US" sz="2000" b="1" i="1" dirty="0">
                <a:solidFill>
                  <a:schemeClr val="hlink"/>
                </a:solidFill>
              </a:rPr>
              <a:t>	</a:t>
            </a:r>
            <a:r>
              <a:rPr lang="en-GB" altLang="en-US" sz="2000" b="1" i="1" dirty="0" smtClean="0">
                <a:solidFill>
                  <a:schemeClr val="hlink"/>
                </a:solidFill>
              </a:rPr>
              <a:t>(see Ali later!!!)</a:t>
            </a:r>
            <a:endParaRPr lang="en-GB" altLang="en-US" sz="2000" b="1" i="1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y-GB" altLang="en-US" sz="1800" b="1" dirty="0">
              <a:solidFill>
                <a:schemeClr val="hlink"/>
              </a:solidFill>
            </a:endParaRPr>
          </a:p>
          <a:p>
            <a:pPr marL="990600" lvl="1" indent="-533400">
              <a:lnSpc>
                <a:spcPct val="80000"/>
              </a:lnSpc>
              <a:buFont typeface="Tahoma" charset="0"/>
              <a:buNone/>
            </a:pPr>
            <a:endParaRPr lang="en-GB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 b="1" dirty="0">
                <a:solidFill>
                  <a:schemeClr val="tx1"/>
                </a:solidFill>
              </a:rPr>
              <a:t>What is a press officer?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b="1" i="1" dirty="0"/>
              <a:t>Someone who will </a:t>
            </a:r>
            <a:r>
              <a:rPr lang="en-GB" altLang="en-US" b="1" i="1" dirty="0" smtClean="0"/>
              <a:t>…</a:t>
            </a: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smtClean="0">
                <a:solidFill>
                  <a:schemeClr val="hlink"/>
                </a:solidFill>
              </a:rPr>
              <a:t>Learn to use media responsibly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smtClean="0">
                <a:solidFill>
                  <a:schemeClr val="hlink"/>
                </a:solidFill>
              </a:rPr>
              <a:t>Get </a:t>
            </a:r>
            <a:r>
              <a:rPr lang="en-GB" altLang="en-US" sz="2000" b="1" dirty="0">
                <a:solidFill>
                  <a:schemeClr val="hlink"/>
                </a:solidFill>
              </a:rPr>
              <a:t>to know PEOPLE in 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local/regional </a:t>
            </a:r>
            <a:r>
              <a:rPr lang="en-GB" altLang="en-US" sz="2000" b="1" dirty="0">
                <a:solidFill>
                  <a:schemeClr val="hlink"/>
                </a:solidFill>
              </a:rPr>
              <a:t>media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>
                <a:solidFill>
                  <a:schemeClr val="hlink"/>
                </a:solidFill>
              </a:rPr>
              <a:t>Spot stories in the church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>
                <a:solidFill>
                  <a:schemeClr val="hlink"/>
                </a:solidFill>
              </a:rPr>
              <a:t>Send out press releases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>
                <a:solidFill>
                  <a:schemeClr val="hlink"/>
                </a:solidFill>
              </a:rPr>
              <a:t>Do interviews – or find other people to do them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>
                <a:solidFill>
                  <a:schemeClr val="hlink"/>
                </a:solidFill>
              </a:rPr>
              <a:t>Give comments or sound-bites 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>
                <a:solidFill>
                  <a:schemeClr val="hlink"/>
                </a:solidFill>
              </a:rPr>
              <a:t>Be pro-active – and learn </a:t>
            </a:r>
            <a:r>
              <a:rPr lang="en-GB" altLang="en-US" sz="2000" b="1" i="1" dirty="0">
                <a:solidFill>
                  <a:schemeClr val="hlink"/>
                </a:solidFill>
              </a:rPr>
              <a:t>what makes news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16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6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800" b="1">
                <a:solidFill>
                  <a:schemeClr val="hlink"/>
                </a:solidFill>
              </a:rPr>
              <a:t>Tips for Success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>
                <a:effectLst/>
              </a:rPr>
              <a:t>Know your media – watch, read, listen, meet</a:t>
            </a:r>
            <a:r>
              <a:rPr lang="en-GB" altLang="en-US" sz="2400" b="1" dirty="0" smtClean="0">
                <a:effectLst/>
              </a:rPr>
              <a:t>!</a:t>
            </a:r>
          </a:p>
          <a:p>
            <a:pPr>
              <a:lnSpc>
                <a:spcPct val="80000"/>
              </a:lnSpc>
            </a:pPr>
            <a:endParaRPr lang="en-GB" altLang="en-US" sz="2400" b="1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smtClean="0">
                <a:effectLst/>
              </a:rPr>
              <a:t>Know your issues – what are the hot topics NOW?</a:t>
            </a:r>
          </a:p>
          <a:p>
            <a:pPr>
              <a:lnSpc>
                <a:spcPct val="80000"/>
              </a:lnSpc>
            </a:pPr>
            <a:endParaRPr lang="en-GB" altLang="en-US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smtClean="0">
                <a:effectLst/>
              </a:rPr>
              <a:t>Know your angle – what’s interesting? not to ME but to my audience?</a:t>
            </a:r>
          </a:p>
          <a:p>
            <a:pPr>
              <a:lnSpc>
                <a:spcPct val="80000"/>
              </a:lnSpc>
            </a:pPr>
            <a:endParaRPr lang="en-GB" altLang="en-US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smtClean="0">
                <a:effectLst/>
              </a:rPr>
              <a:t>Build face to face relationships</a:t>
            </a:r>
          </a:p>
          <a:p>
            <a:pPr>
              <a:lnSpc>
                <a:spcPct val="80000"/>
              </a:lnSpc>
            </a:pPr>
            <a:endParaRPr lang="en-GB" altLang="en-US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smtClean="0">
                <a:effectLst/>
              </a:rPr>
              <a:t>Don’t </a:t>
            </a:r>
            <a:r>
              <a:rPr lang="en-GB" altLang="en-US" sz="2400" b="1" dirty="0">
                <a:effectLst/>
              </a:rPr>
              <a:t>be put off – keep trying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000" b="1" i="1" u="sng" dirty="0">
              <a:solidFill>
                <a:srgbClr val="66FF33"/>
              </a:solidFill>
              <a:effectLst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600" b="1" i="1" u="sng" dirty="0">
              <a:solidFill>
                <a:srgbClr val="66FF33"/>
              </a:solidFill>
              <a:effectLst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600" b="1" i="1" u="sng" dirty="0">
              <a:solidFill>
                <a:srgbClr val="66FF33"/>
              </a:solidFill>
              <a:effectLst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600" b="1" i="1" u="sng" dirty="0">
              <a:solidFill>
                <a:srgbClr val="66FF3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92684"/>
          </a:xfrm>
        </p:spPr>
        <p:txBody>
          <a:bodyPr/>
          <a:lstStyle/>
          <a:p>
            <a:pPr algn="ctr"/>
            <a:r>
              <a:rPr lang="en-GB" altLang="en-US" sz="4000" b="1" dirty="0" smtClean="0">
                <a:solidFill>
                  <a:schemeClr val="hlink"/>
                </a:solidFill>
              </a:rPr>
              <a:t/>
            </a:r>
            <a:br>
              <a:rPr lang="en-GB" altLang="en-US" sz="4000" b="1" dirty="0" smtClean="0">
                <a:solidFill>
                  <a:schemeClr val="hlink"/>
                </a:solidFill>
              </a:rPr>
            </a:br>
            <a:r>
              <a:rPr lang="en-GB" altLang="en-US" sz="4000" b="1" dirty="0" smtClean="0">
                <a:solidFill>
                  <a:schemeClr val="hlink"/>
                </a:solidFill>
              </a:rPr>
              <a:t>OTHER WAYS TO REACH OUT</a:t>
            </a:r>
            <a:br>
              <a:rPr lang="en-GB" altLang="en-US" sz="4000" b="1" dirty="0" smtClean="0">
                <a:solidFill>
                  <a:schemeClr val="hlink"/>
                </a:solidFill>
              </a:rPr>
            </a:br>
            <a:r>
              <a:rPr lang="en-GB" altLang="en-US" sz="2800" b="1" dirty="0" smtClean="0">
                <a:solidFill>
                  <a:schemeClr val="hlink"/>
                </a:solidFill>
              </a:rPr>
              <a:t>(for free!)</a:t>
            </a:r>
            <a:r>
              <a:rPr lang="en-GB" altLang="en-US" sz="4000" b="1" dirty="0" smtClean="0">
                <a:solidFill>
                  <a:schemeClr val="hlink"/>
                </a:solidFill>
              </a:rPr>
              <a:t/>
            </a:r>
            <a:br>
              <a:rPr lang="en-GB" altLang="en-US" sz="4000" b="1" dirty="0" smtClean="0">
                <a:solidFill>
                  <a:schemeClr val="hlink"/>
                </a:solidFill>
              </a:rPr>
            </a:br>
            <a:endParaRPr lang="en-GB" altLang="en-US" sz="2800" b="1" i="1" dirty="0">
              <a:solidFill>
                <a:schemeClr val="tx1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507413" cy="4391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altLang="en-US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rgbClr val="FFC000"/>
                </a:solidFill>
              </a:rPr>
              <a:t>REVIEW your </a:t>
            </a:r>
            <a:r>
              <a:rPr lang="en-GB" altLang="en-US" sz="2400" b="1" dirty="0">
                <a:solidFill>
                  <a:srgbClr val="FFC000"/>
                </a:solidFill>
              </a:rPr>
              <a:t>entire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mission strategy </a:t>
            </a:r>
            <a:r>
              <a:rPr lang="en-GB" altLang="en-US" sz="2400" b="1" dirty="0">
                <a:solidFill>
                  <a:srgbClr val="FFC000"/>
                </a:solidFill>
              </a:rPr>
              <a:t>... how about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–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 b="1" dirty="0"/>
          </a:p>
          <a:p>
            <a:pPr lvl="1">
              <a:lnSpc>
                <a:spcPct val="80000"/>
              </a:lnSpc>
            </a:pPr>
            <a:r>
              <a:rPr lang="en-GB" altLang="en-US" sz="2400" b="1" dirty="0"/>
              <a:t>Café </a:t>
            </a:r>
            <a:r>
              <a:rPr lang="en-GB" altLang="en-US" sz="2400" b="1" dirty="0" smtClean="0"/>
              <a:t>church</a:t>
            </a:r>
          </a:p>
          <a:p>
            <a:pPr lvl="1">
              <a:lnSpc>
                <a:spcPct val="80000"/>
              </a:lnSpc>
            </a:pPr>
            <a:r>
              <a:rPr lang="en-GB" altLang="en-US" sz="2400" b="1" dirty="0" smtClean="0"/>
              <a:t>Clubbing</a:t>
            </a:r>
          </a:p>
          <a:p>
            <a:pPr lvl="1">
              <a:lnSpc>
                <a:spcPct val="80000"/>
              </a:lnSpc>
            </a:pPr>
            <a:r>
              <a:rPr lang="en-GB" altLang="en-US" sz="2400" b="1" dirty="0" smtClean="0"/>
              <a:t>Twitter Missionaries</a:t>
            </a:r>
            <a:endParaRPr lang="en-GB" altLang="en-US" sz="2400" b="1" dirty="0"/>
          </a:p>
          <a:p>
            <a:pPr lvl="1">
              <a:lnSpc>
                <a:spcPct val="80000"/>
              </a:lnSpc>
            </a:pPr>
            <a:r>
              <a:rPr lang="en-GB" altLang="en-US" sz="2400" b="1" dirty="0"/>
              <a:t>Sandwich boards</a:t>
            </a:r>
          </a:p>
          <a:p>
            <a:pPr lvl="1">
              <a:lnSpc>
                <a:spcPct val="80000"/>
              </a:lnSpc>
            </a:pPr>
            <a:r>
              <a:rPr lang="en-GB" altLang="en-US" sz="2400" b="1" dirty="0"/>
              <a:t>Bookstall layout</a:t>
            </a:r>
          </a:p>
          <a:p>
            <a:pPr lvl="1">
              <a:lnSpc>
                <a:spcPct val="80000"/>
              </a:lnSpc>
            </a:pPr>
            <a:r>
              <a:rPr lang="en-GB" altLang="en-US" sz="2400" b="1" dirty="0"/>
              <a:t>Take your band outside!</a:t>
            </a:r>
          </a:p>
          <a:p>
            <a:pPr lvl="1">
              <a:lnSpc>
                <a:spcPct val="80000"/>
              </a:lnSpc>
            </a:pPr>
            <a:r>
              <a:rPr lang="en-GB" altLang="en-US" sz="2400" b="1" dirty="0" smtClean="0"/>
              <a:t>“My story” leaflets</a:t>
            </a:r>
            <a:endParaRPr lang="en-GB" altLang="en-US" sz="2400" b="1" dirty="0"/>
          </a:p>
          <a:p>
            <a:pPr lvl="1">
              <a:lnSpc>
                <a:spcPct val="80000"/>
              </a:lnSpc>
            </a:pPr>
            <a:r>
              <a:rPr lang="en-GB" altLang="en-US" sz="2400" b="1" dirty="0"/>
              <a:t>Accessorise!</a:t>
            </a:r>
            <a:r>
              <a:rPr lang="en-GB" altLang="en-US" sz="2400" dirty="0"/>
              <a:t> </a:t>
            </a:r>
            <a:endParaRPr lang="en-GB" altLang="en-US" sz="2400" dirty="0" smtClean="0"/>
          </a:p>
          <a:p>
            <a:pPr lvl="1">
              <a:lnSpc>
                <a:spcPct val="80000"/>
              </a:lnSpc>
            </a:pPr>
            <a:r>
              <a:rPr lang="en-GB" altLang="en-US" sz="2400" b="1" dirty="0" smtClean="0"/>
              <a:t>Outsider-friendly, jargon-free, FUN website???? </a:t>
            </a:r>
            <a:r>
              <a:rPr lang="en-GB" altLang="en-US" sz="2800" b="1" dirty="0"/>
              <a:t>	</a:t>
            </a:r>
            <a:r>
              <a:rPr lang="en-GB" altLang="en-US" sz="2800" dirty="0"/>
              <a:t>		</a:t>
            </a:r>
            <a:endParaRPr lang="en-GB" altLang="en-US" sz="2800" b="1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1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1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600" dirty="0"/>
              <a:t/>
            </a:r>
            <a:br>
              <a:rPr lang="en-GB" altLang="en-US" sz="3600" dirty="0"/>
            </a:br>
            <a:r>
              <a:rPr lang="en-GB" altLang="en-US" sz="3600" b="1" dirty="0">
                <a:solidFill>
                  <a:srgbClr val="FFC000"/>
                </a:solidFill>
              </a:rPr>
              <a:t>HOW CAN WE “SALT” THE MEDIA?</a:t>
            </a:r>
            <a:r>
              <a:rPr lang="en-GB" altLang="en-US" sz="3200" b="1" i="1" u="sng" dirty="0">
                <a:solidFill>
                  <a:schemeClr val="hlink"/>
                </a:solidFill>
              </a:rPr>
              <a:t/>
            </a:r>
            <a:br>
              <a:rPr lang="en-GB" altLang="en-US" sz="3200" b="1" i="1" u="sng" dirty="0">
                <a:solidFill>
                  <a:schemeClr val="hlink"/>
                </a:solidFill>
              </a:rPr>
            </a:br>
            <a:r>
              <a:rPr lang="en-GB" altLang="en-US" sz="3200" b="1" i="1" u="sng" dirty="0">
                <a:solidFill>
                  <a:schemeClr val="hlink"/>
                </a:solidFill>
              </a:rPr>
              <a:t/>
            </a:r>
            <a:br>
              <a:rPr lang="en-GB" altLang="en-US" sz="3200" b="1" i="1" u="sng" dirty="0">
                <a:solidFill>
                  <a:schemeClr val="hlink"/>
                </a:solidFill>
              </a:rPr>
            </a:br>
            <a:r>
              <a:rPr lang="en-GB" altLang="en-US" sz="2400" b="1" i="1" u="sng" dirty="0">
                <a:solidFill>
                  <a:schemeClr val="hlink"/>
                </a:solidFill>
              </a:rPr>
              <a:t/>
            </a:r>
            <a:br>
              <a:rPr lang="en-GB" altLang="en-US" sz="2400" b="1" i="1" u="sng" dirty="0">
                <a:solidFill>
                  <a:schemeClr val="hlink"/>
                </a:solidFill>
              </a:rPr>
            </a:br>
            <a:endParaRPr lang="en-GB" altLang="en-US" sz="2400" b="1" i="1" u="sng" dirty="0">
              <a:solidFill>
                <a:schemeClr val="hlink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09864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cy-GB" altLang="en-US" sz="1200" b="1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b="1" dirty="0" smtClean="0"/>
              <a:t>“</a:t>
            </a:r>
            <a:r>
              <a:rPr lang="en-GB" altLang="en-US" sz="2400" b="1" dirty="0"/>
              <a:t>For the church to ignore advertising is akin to St Paul ignoring the boat, or Caxton the printing press”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/>
              <a:t>			</a:t>
            </a:r>
            <a:r>
              <a:rPr lang="en-GB" altLang="en-US" sz="2400" b="1" i="1" dirty="0"/>
              <a:t>Robert Ellis, founder, </a:t>
            </a:r>
            <a:r>
              <a:rPr lang="en-GB" altLang="en-US" sz="2400" b="1" i="1" dirty="0" err="1"/>
              <a:t>ChurchAds.Net</a:t>
            </a:r>
            <a:endParaRPr lang="en-GB" altLang="en-US" sz="2400" b="1" i="1" dirty="0"/>
          </a:p>
          <a:p>
            <a:pPr algn="ctr">
              <a:lnSpc>
                <a:spcPct val="90000"/>
              </a:lnSpc>
              <a:buNone/>
            </a:pPr>
            <a:endParaRPr lang="cy-GB" altLang="en-US" sz="2400" b="1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cy-GB" altLang="en-US" sz="2400" b="1" dirty="0">
              <a:solidFill>
                <a:srgbClr val="FFC000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cy-GB" altLang="en-US" sz="2800" b="1" dirty="0">
                <a:solidFill>
                  <a:srgbClr val="FFC000"/>
                </a:solidFill>
              </a:rPr>
              <a:t>YEOVIL COMMUNITY CHURCH</a:t>
            </a:r>
            <a:br>
              <a:rPr lang="cy-GB" altLang="en-US" sz="2800" b="1" dirty="0">
                <a:solidFill>
                  <a:srgbClr val="FFC000"/>
                </a:solidFill>
              </a:rPr>
            </a:br>
            <a:r>
              <a:rPr lang="cy-GB" altLang="en-US" sz="2800" b="1" dirty="0" smtClean="0">
                <a:solidFill>
                  <a:srgbClr val="FFC000"/>
                </a:solidFill>
              </a:rPr>
              <a:t>- </a:t>
            </a:r>
            <a:r>
              <a:rPr lang="cy-GB" altLang="en-US" sz="2800" b="1" i="1" dirty="0" smtClean="0">
                <a:solidFill>
                  <a:srgbClr val="FFC000"/>
                </a:solidFill>
              </a:rPr>
              <a:t>Story </a:t>
            </a:r>
            <a:r>
              <a:rPr lang="cy-GB" altLang="en-US" sz="2800" b="1" i="1" dirty="0">
                <a:solidFill>
                  <a:srgbClr val="FFC000"/>
                </a:solidFill>
              </a:rPr>
              <a:t>of a Multi Media </a:t>
            </a:r>
            <a:r>
              <a:rPr lang="cy-GB" altLang="en-US" sz="2800" b="1" i="1" dirty="0" smtClean="0">
                <a:solidFill>
                  <a:srgbClr val="FFC000"/>
                </a:solidFill>
              </a:rPr>
              <a:t>Campaign </a:t>
            </a:r>
            <a:r>
              <a:rPr lang="cy-GB" altLang="en-US" sz="2000" b="1" i="1" dirty="0" smtClean="0">
                <a:solidFill>
                  <a:srgbClr val="FFC000"/>
                </a:solidFill>
              </a:rPr>
              <a:t>       </a:t>
            </a:r>
            <a:endParaRPr lang="en-GB" altLang="en-US" sz="2000" b="1" dirty="0" smtClean="0"/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pic>
        <p:nvPicPr>
          <p:cNvPr id="3" name="20 Why Advert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5920" y="469160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869811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2400" b="1" i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marL="457200" indent="-457200" algn="ctr">
              <a:buAutoNum type="arabicPlain" startAt="3"/>
            </a:pPr>
            <a:r>
              <a:rPr lang="en-GB" altLang="en-US" sz="2400" b="1" i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FROM </a:t>
            </a:r>
            <a:r>
              <a:rPr lang="en-GB" altLang="en-US" sz="2400" b="1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THE OUTSIDE: for money</a:t>
            </a:r>
            <a:br>
              <a:rPr lang="en-GB" altLang="en-US" sz="2400" b="1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</a:br>
            <a:endParaRPr lang="en-GB" alt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algn="ctr"/>
            <a:r>
              <a:rPr lang="en-GB" altLang="en-US" sz="5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ie</a:t>
            </a:r>
            <a:r>
              <a:rPr lang="en-GB" alt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ADVERTISING</a:t>
            </a:r>
            <a:r>
              <a:rPr lang="en-GB" altLang="en-US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!!!</a:t>
            </a:r>
            <a:endParaRPr lang="en-GB" sz="5400" dirty="0"/>
          </a:p>
        </p:txBody>
      </p:sp>
      <p:pic>
        <p:nvPicPr>
          <p:cNvPr id="6" name="28 Yeovi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1760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2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20" y="0"/>
            <a:ext cx="8229600" cy="1384300"/>
          </a:xfrm>
        </p:spPr>
        <p:txBody>
          <a:bodyPr/>
          <a:lstStyle/>
          <a:p>
            <a:r>
              <a:rPr lang="cy-GB" altLang="en-US" sz="3600" b="1" dirty="0" smtClean="0">
                <a:solidFill>
                  <a:srgbClr val="FFC000"/>
                </a:solidFill>
              </a:rPr>
              <a:t/>
            </a:r>
            <a:br>
              <a:rPr lang="cy-GB" altLang="en-US" sz="3600" b="1" dirty="0" smtClean="0">
                <a:solidFill>
                  <a:srgbClr val="FFC000"/>
                </a:solidFill>
              </a:rPr>
            </a:br>
            <a:r>
              <a:rPr lang="en-GB" altLang="en-US" b="1" i="1" dirty="0">
                <a:solidFill>
                  <a:srgbClr val="FFC000"/>
                </a:solidFill>
              </a:rPr>
              <a:t/>
            </a:r>
            <a:br>
              <a:rPr lang="en-GB" altLang="en-US" b="1" i="1" dirty="0">
                <a:solidFill>
                  <a:srgbClr val="FFC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300"/>
            <a:ext cx="9144000" cy="5429076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y-GB" altLang="en-US" sz="2400" b="1" dirty="0">
                <a:solidFill>
                  <a:srgbClr val="FFC000"/>
                </a:solidFill>
              </a:rPr>
              <a:t>(you still need convincing</a:t>
            </a:r>
            <a:r>
              <a:rPr lang="cy-GB" altLang="en-US" sz="2400" b="1" dirty="0" smtClean="0">
                <a:solidFill>
                  <a:srgbClr val="FFC000"/>
                </a:solidFill>
              </a:rPr>
              <a:t>???!)</a:t>
            </a:r>
            <a:endParaRPr lang="cy-GB" altLang="en-US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en-GB" altLang="en-US" sz="2400" b="1" dirty="0" smtClean="0"/>
          </a:p>
          <a:p>
            <a:pPr>
              <a:lnSpc>
                <a:spcPct val="90000"/>
              </a:lnSpc>
            </a:pPr>
            <a:r>
              <a:rPr lang="en-GB" altLang="en-US" sz="2400" b="1" dirty="0" smtClean="0"/>
              <a:t>Other </a:t>
            </a:r>
            <a:r>
              <a:rPr lang="en-GB" altLang="en-US" sz="2400" b="1" dirty="0"/>
              <a:t>groups have advertising budgets - why don’t we?</a:t>
            </a:r>
            <a:endParaRPr lang="en-GB" altLang="en-US" sz="2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/>
              <a:t>We need to PAY for advertising (like everyone else</a:t>
            </a:r>
            <a:r>
              <a:rPr lang="en-GB" altLang="en-US" sz="2400" b="1" dirty="0" smtClean="0"/>
              <a:t>!)</a:t>
            </a:r>
            <a:endParaRPr lang="en-GB" altLang="en-US" sz="2400" b="1" dirty="0"/>
          </a:p>
          <a:p>
            <a:pPr>
              <a:lnSpc>
                <a:spcPct val="90000"/>
              </a:lnSpc>
            </a:pPr>
            <a:r>
              <a:rPr lang="en-GB" altLang="en-US" sz="2400" b="1" dirty="0"/>
              <a:t>Affordable – if churches work </a:t>
            </a:r>
            <a:r>
              <a:rPr lang="en-GB" altLang="en-US" sz="2400" b="1" dirty="0" smtClean="0"/>
              <a:t>TOGETHER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altLang="en-US" sz="1400" b="1" dirty="0" smtClean="0">
              <a:solidFill>
                <a:srgbClr val="FFC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altLang="en-US" sz="2400" b="1" dirty="0" smtClean="0">
                <a:solidFill>
                  <a:srgbClr val="FFC000"/>
                </a:solidFill>
              </a:rPr>
              <a:t>TALKING TOUGH (again)</a:t>
            </a:r>
          </a:p>
          <a:p>
            <a:pPr marL="1089025" lvl="2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GB" altLang="en-US" sz="1800" b="1" i="1" dirty="0" smtClean="0"/>
              <a:t>What </a:t>
            </a:r>
            <a:r>
              <a:rPr lang="en-GB" altLang="en-US" sz="1800" b="1" i="1" dirty="0"/>
              <a:t>do we currently spend on </a:t>
            </a:r>
            <a:r>
              <a:rPr lang="en-GB" altLang="en-US" sz="1800" b="1" i="1" dirty="0" smtClean="0"/>
              <a:t>outreach events?</a:t>
            </a:r>
          </a:p>
          <a:p>
            <a:pPr marL="1089025" lvl="2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GB" altLang="en-US" sz="1800" b="1" i="1" dirty="0" smtClean="0"/>
              <a:t>How many outsiders are reached? </a:t>
            </a:r>
          </a:p>
          <a:p>
            <a:pPr marL="1089025" lvl="2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Ø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GB" altLang="en-US" sz="1800" b="1" i="1" dirty="0" smtClean="0"/>
              <a:t>Is there a better way to use existing funds?</a:t>
            </a:r>
          </a:p>
          <a:p>
            <a:pPr marL="3175" indent="0" eaLnBrk="1" hangingPunct="1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GB" altLang="en-US" sz="1800" b="1" i="1" dirty="0" smtClean="0"/>
          </a:p>
          <a:p>
            <a:pPr>
              <a:lnSpc>
                <a:spcPct val="90000"/>
              </a:lnSpc>
            </a:pPr>
            <a:r>
              <a:rPr lang="en-GB" altLang="en-US" sz="2400" b="1" dirty="0" smtClean="0"/>
              <a:t>Effective </a:t>
            </a:r>
            <a:r>
              <a:rPr lang="en-GB" altLang="en-US" sz="2400" b="1" dirty="0"/>
              <a:t>– </a:t>
            </a:r>
            <a:r>
              <a:rPr lang="en-GB" altLang="en-US" sz="2400" b="1" dirty="0">
                <a:solidFill>
                  <a:srgbClr val="FFC000"/>
                </a:solidFill>
              </a:rPr>
              <a:t>	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Billy </a:t>
            </a:r>
            <a:r>
              <a:rPr lang="en-GB" altLang="en-US" sz="2400" b="1" dirty="0">
                <a:solidFill>
                  <a:srgbClr val="FFC000"/>
                </a:solidFill>
              </a:rPr>
              <a:t>Graham 89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 dirty="0">
                <a:solidFill>
                  <a:srgbClr val="FFC000"/>
                </a:solidFill>
              </a:rPr>
              <a:t>				Back to Church 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Sunday  </a:t>
            </a:r>
            <a:endParaRPr lang="en-GB" altLang="en-US" sz="2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2400" b="1" dirty="0">
                <a:solidFill>
                  <a:srgbClr val="FFC000"/>
                </a:solidFill>
              </a:rPr>
              <a:t>				</a:t>
            </a:r>
            <a:r>
              <a:rPr lang="en-GB" altLang="en-US" sz="2400" b="1" dirty="0" smtClean="0">
                <a:solidFill>
                  <a:srgbClr val="FFC000"/>
                </a:solidFill>
              </a:rPr>
              <a:t>Alpha v </a:t>
            </a:r>
            <a:r>
              <a:rPr lang="en-GB" altLang="en-US" sz="2400" b="1" dirty="0" err="1" smtClean="0">
                <a:solidFill>
                  <a:srgbClr val="FFC000"/>
                </a:solidFill>
              </a:rPr>
              <a:t>ChurchAds.Net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3608" y="403246"/>
            <a:ext cx="705678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cy-GB" altLang="en-US" sz="5400" b="1" dirty="0">
                <a:solidFill>
                  <a:srgbClr val="FFC000"/>
                </a:solidFill>
              </a:rPr>
              <a:t>WHY </a:t>
            </a:r>
            <a:r>
              <a:rPr lang="cy-GB" altLang="en-US" sz="5400" b="1" dirty="0" smtClean="0">
                <a:solidFill>
                  <a:srgbClr val="FFC000"/>
                </a:solidFill>
              </a:rPr>
              <a:t>ADVERTISE?</a:t>
            </a:r>
          </a:p>
        </p:txBody>
      </p:sp>
      <p:pic>
        <p:nvPicPr>
          <p:cNvPr id="5" name="24 B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064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92100"/>
            <a:ext cx="5760640" cy="13843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sz="2400" b="1" dirty="0" smtClean="0"/>
              <a:t> </a:t>
            </a:r>
            <a:r>
              <a:rPr lang="en-US" altLang="en-US" sz="2400" b="1" i="1" dirty="0">
                <a:latin typeface="Arial" charset="0"/>
              </a:rPr>
              <a:t>- makers of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400" b="1" i="1" dirty="0">
                <a:latin typeface="Arial" charset="0"/>
              </a:rPr>
              <a:t>POSTERS, VIDEO AND (FORMERLY) RADIO ADS</a:t>
            </a:r>
            <a:br>
              <a:rPr lang="en-US" altLang="en-US" sz="2400" b="1" i="1" dirty="0">
                <a:latin typeface="Arial" charset="0"/>
              </a:rPr>
            </a:br>
            <a:r>
              <a:rPr lang="en-US" altLang="en-US" sz="2400" b="1" i="1" dirty="0">
                <a:latin typeface="Arial" charset="0"/>
              </a:rPr>
              <a:t>… heard and seen by 15 million in 2011</a:t>
            </a:r>
            <a:r>
              <a:rPr lang="en-US" altLang="en-US" sz="2800" b="1" dirty="0"/>
              <a:t> </a:t>
            </a:r>
            <a:endParaRPr lang="en-GB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400" b="1" dirty="0">
                <a:solidFill>
                  <a:srgbClr val="FFC000"/>
                </a:solidFill>
              </a:rPr>
              <a:t/>
            </a:r>
            <a:br>
              <a:rPr lang="en-GB" sz="2400" b="1" dirty="0">
                <a:solidFill>
                  <a:srgbClr val="FFC000"/>
                </a:solidFill>
              </a:rPr>
            </a:br>
            <a:r>
              <a:rPr lang="en-GB" sz="2000" dirty="0">
                <a:solidFill>
                  <a:srgbClr val="FFC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solidFill>
                  <a:srgbClr val="FFC000"/>
                </a:solidFill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en-US" altLang="en-US" sz="2000" b="1" i="1" dirty="0">
                <a:solidFill>
                  <a:srgbClr val="FFC000"/>
                </a:solidFill>
                <a:latin typeface="Arial" charset="0"/>
              </a:rPr>
            </a:br>
            <a:r>
              <a:rPr lang="en-US" altLang="en-US" sz="2000" b="1" i="1" dirty="0">
                <a:solidFill>
                  <a:srgbClr val="FFC000"/>
                </a:solidFill>
                <a:latin typeface="Arial" charset="0"/>
              </a:rPr>
              <a:t/>
            </a:r>
            <a:br>
              <a:rPr lang="en-US" altLang="en-US" sz="2000" b="1" i="1" dirty="0">
                <a:solidFill>
                  <a:srgbClr val="FFC000"/>
                </a:solidFill>
                <a:latin typeface="Arial" charset="0"/>
              </a:rPr>
            </a:br>
            <a:endParaRPr lang="en-US" altLang="en-US" sz="2400" b="1" dirty="0">
              <a:solidFill>
                <a:schemeClr val="hlink"/>
              </a:solidFill>
            </a:endParaRPr>
          </a:p>
          <a:p>
            <a:pPr marL="14859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hlink"/>
                </a:solidFill>
              </a:rPr>
              <a:t>Long term strategy</a:t>
            </a:r>
          </a:p>
          <a:p>
            <a:pPr marL="14859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hlink"/>
                </a:solidFill>
              </a:rPr>
              <a:t>Based on shocking research</a:t>
            </a:r>
          </a:p>
          <a:p>
            <a:pPr marL="14859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hlink"/>
                </a:solidFill>
              </a:rPr>
              <a:t>Consistent message over 5 years</a:t>
            </a:r>
          </a:p>
          <a:p>
            <a:pPr marL="14859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hlink"/>
                </a:solidFill>
              </a:rPr>
              <a:t>Power of slogans</a:t>
            </a:r>
          </a:p>
          <a:p>
            <a:pPr marL="1485900" lvl="2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hlink"/>
                </a:solidFill>
              </a:rPr>
              <a:t>26% national awareness in first 3 years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hlink"/>
              </a:solidFill>
            </a:endParaRPr>
          </a:p>
          <a:p>
            <a:pPr lvl="1" indent="0">
              <a:lnSpc>
                <a:spcPct val="80000"/>
              </a:lnSpc>
              <a:buNone/>
            </a:pPr>
            <a:endParaRPr lang="en-US" altLang="en-US" sz="1600" b="1" dirty="0">
              <a:solidFill>
                <a:schemeClr val="hlink"/>
              </a:solidFill>
            </a:endParaRPr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140968"/>
            <a:ext cx="1710004" cy="899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100"/>
            <a:ext cx="5760640" cy="13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>
                <a:solidFill>
                  <a:srgbClr val="FFC000"/>
                </a:solidFill>
              </a:rPr>
              <a:t>MK DEANERY!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endParaRPr lang="en-GB" sz="2400" b="1" dirty="0" smtClean="0"/>
          </a:p>
          <a:p>
            <a:r>
              <a:rPr lang="en-GB" sz="2400" b="1" dirty="0" smtClean="0"/>
              <a:t>2011 Attended “Making Waves” workshop</a:t>
            </a:r>
          </a:p>
          <a:p>
            <a:r>
              <a:rPr lang="en-GB" sz="2400" b="1" dirty="0" smtClean="0"/>
              <a:t>2012 Raised ecumenical advertising budget – now shared by </a:t>
            </a:r>
            <a:r>
              <a:rPr lang="en-GB" sz="2400" b="1" dirty="0" err="1" smtClean="0"/>
              <a:t>approx</a:t>
            </a:r>
            <a:r>
              <a:rPr lang="en-GB" sz="2400" b="1" dirty="0" smtClean="0"/>
              <a:t> 60 churches</a:t>
            </a:r>
          </a:p>
          <a:p>
            <a:r>
              <a:rPr lang="en-GB" sz="2400" b="1" dirty="0" smtClean="0"/>
              <a:t>Ran radio campaigns </a:t>
            </a:r>
            <a:r>
              <a:rPr lang="en-GB" sz="1600" b="1" dirty="0" smtClean="0"/>
              <a:t>(via </a:t>
            </a:r>
            <a:r>
              <a:rPr lang="en-GB" sz="1600" b="1" dirty="0" err="1" smtClean="0"/>
              <a:t>ChurchAds.Net</a:t>
            </a:r>
            <a:r>
              <a:rPr lang="en-GB" sz="1600" b="1" dirty="0" smtClean="0"/>
              <a:t>)</a:t>
            </a:r>
            <a:r>
              <a:rPr lang="en-GB" sz="2400" b="1" dirty="0" smtClean="0"/>
              <a:t> 2012-16 … </a:t>
            </a:r>
          </a:p>
          <a:p>
            <a:r>
              <a:rPr lang="en-GB" sz="2400" b="1" dirty="0" smtClean="0"/>
              <a:t>- and set up a </a:t>
            </a:r>
            <a:r>
              <a:rPr lang="en-GB" sz="2400" b="1" i="1" dirty="0" smtClean="0"/>
              <a:t>linked</a:t>
            </a:r>
            <a:r>
              <a:rPr lang="en-GB" sz="2400" b="1" dirty="0" smtClean="0"/>
              <a:t> website</a:t>
            </a:r>
          </a:p>
          <a:p>
            <a:r>
              <a:rPr lang="en-GB" sz="2400" b="1" dirty="0" smtClean="0"/>
              <a:t>Linked digital and Facebook campaigns </a:t>
            </a:r>
          </a:p>
          <a:p>
            <a:r>
              <a:rPr lang="en-GB" sz="2400" b="1" dirty="0" smtClean="0"/>
              <a:t>Collected encouraging statistics</a:t>
            </a:r>
          </a:p>
          <a:p>
            <a:r>
              <a:rPr lang="en-GB" sz="2400" b="1" dirty="0" smtClean="0"/>
              <a:t>Forged personal relationships with radio station</a:t>
            </a:r>
          </a:p>
          <a:p>
            <a:r>
              <a:rPr lang="en-GB" sz="2400" b="1" dirty="0" smtClean="0"/>
              <a:t>Making their OWN radio ads available to YOU!</a:t>
            </a:r>
          </a:p>
          <a:p>
            <a:pPr marL="0" indent="0">
              <a:buNone/>
            </a:pPr>
            <a:r>
              <a:rPr lang="en-GB" sz="2400" b="1" i="1" dirty="0">
                <a:solidFill>
                  <a:srgbClr val="FFC000"/>
                </a:solidFill>
              </a:rPr>
              <a:t>DEANERIES </a:t>
            </a:r>
            <a:r>
              <a:rPr lang="en-GB" sz="2400" b="1" i="1" u="sng" dirty="0">
                <a:solidFill>
                  <a:srgbClr val="FFC000"/>
                </a:solidFill>
              </a:rPr>
              <a:t>UNIQUELY PLACED TO </a:t>
            </a:r>
            <a:r>
              <a:rPr lang="en-GB" sz="2400" b="1" i="1" u="sng" dirty="0" smtClean="0">
                <a:solidFill>
                  <a:srgbClr val="FFC000"/>
                </a:solidFill>
              </a:rPr>
              <a:t>RE-CREATE THIS  </a:t>
            </a:r>
            <a:r>
              <a:rPr lang="en-GB" sz="2400" b="1" i="1" dirty="0">
                <a:solidFill>
                  <a:srgbClr val="FFC000"/>
                </a:solidFill>
              </a:rPr>
              <a:t>– IMAGINE A NATIONAL AD CAMPAIGN!!!</a:t>
            </a:r>
          </a:p>
          <a:p>
            <a:pPr marL="0" indent="0">
              <a:buNone/>
            </a:pPr>
            <a:endParaRPr lang="en-GB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77094"/>
            <a:ext cx="7283152" cy="1384300"/>
          </a:xfrm>
        </p:spPr>
        <p:txBody>
          <a:bodyPr/>
          <a:lstStyle/>
          <a:p>
            <a:pPr algn="ctr"/>
            <a:r>
              <a:rPr lang="en-GB" altLang="en-US" sz="4800" b="1" dirty="0" smtClean="0">
                <a:solidFill>
                  <a:srgbClr val="FFC000"/>
                </a:solidFill>
              </a:rPr>
              <a:t>LET’S TALK TURKEY …</a:t>
            </a:r>
            <a:br>
              <a:rPr lang="en-GB" altLang="en-US" sz="4800" b="1" dirty="0" smtClean="0">
                <a:solidFill>
                  <a:srgbClr val="FFC000"/>
                </a:solidFill>
              </a:rPr>
            </a:br>
            <a:r>
              <a:rPr lang="en-GB" altLang="en-US" sz="2400" b="1" dirty="0" smtClean="0">
                <a:solidFill>
                  <a:srgbClr val="FFC000"/>
                </a:solidFill>
              </a:rPr>
              <a:t>(Christmas is coming)</a:t>
            </a:r>
            <a:endParaRPr lang="en-GB" altLang="en-US" sz="2400" b="1" dirty="0">
              <a:solidFill>
                <a:srgbClr val="FFC0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229600" cy="4114800"/>
          </a:xfrm>
        </p:spPr>
        <p:txBody>
          <a:bodyPr/>
          <a:lstStyle/>
          <a:p>
            <a:endParaRPr lang="cy-GB" altLang="en-US" sz="2400" b="1" dirty="0" smtClean="0"/>
          </a:p>
          <a:p>
            <a:endParaRPr lang="cy-GB" altLang="en-US" sz="2400" b="1" dirty="0"/>
          </a:p>
          <a:p>
            <a:r>
              <a:rPr lang="cy-GB" altLang="en-US" sz="2000" b="1" dirty="0" smtClean="0"/>
              <a:t>People are still confused about religion</a:t>
            </a:r>
          </a:p>
          <a:p>
            <a:r>
              <a:rPr lang="cy-GB" altLang="en-US" sz="2000" b="1" dirty="0" smtClean="0"/>
              <a:t>Existing outreach doesn’t reach out!! (Engels research)</a:t>
            </a:r>
          </a:p>
          <a:p>
            <a:r>
              <a:rPr lang="cy-GB" altLang="en-US" sz="2000" b="1" dirty="0" smtClean="0"/>
              <a:t>Secular humanism is the new religion - drip-fed 24/7</a:t>
            </a:r>
          </a:p>
          <a:p>
            <a:r>
              <a:rPr lang="cy-GB" altLang="en-US" sz="2000" b="1" dirty="0" smtClean="0"/>
              <a:t>Image is </a:t>
            </a:r>
            <a:r>
              <a:rPr lang="cy-GB" altLang="en-US" sz="2000" b="1" dirty="0"/>
              <a:t>important! </a:t>
            </a:r>
          </a:p>
          <a:p>
            <a:r>
              <a:rPr lang="cy-GB" altLang="en-US" sz="2000" b="1" dirty="0" smtClean="0"/>
              <a:t>Media is still how people get info</a:t>
            </a:r>
          </a:p>
          <a:p>
            <a:r>
              <a:rPr lang="cy-GB" altLang="en-US" sz="2000" b="1" dirty="0" smtClean="0"/>
              <a:t>MEDIA </a:t>
            </a:r>
            <a:r>
              <a:rPr lang="cy-GB" altLang="en-US" sz="2000" b="1" i="1" dirty="0" smtClean="0"/>
              <a:t>IS </a:t>
            </a:r>
            <a:r>
              <a:rPr lang="cy-GB" altLang="en-US" sz="2000" b="1" dirty="0" smtClean="0"/>
              <a:t> MISSION</a:t>
            </a:r>
          </a:p>
        </p:txBody>
      </p:sp>
      <p:pic>
        <p:nvPicPr>
          <p:cNvPr id="145412" name="01 Leic Soun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09284" y="4005064"/>
            <a:ext cx="706760" cy="7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60" y="669032"/>
            <a:ext cx="15113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5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22" fill="hold"/>
                                        <p:tgtEl>
                                          <p:spTgt spid="145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1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altLang="en-US" b="1" dirty="0">
                <a:solidFill>
                  <a:srgbClr val="FFC000"/>
                </a:solidFill>
              </a:rPr>
              <a:t>The Radio </a:t>
            </a:r>
            <a:r>
              <a:rPr lang="cy-GB" altLang="en-US" b="1" dirty="0" smtClean="0">
                <a:solidFill>
                  <a:srgbClr val="FFC000"/>
                </a:solidFill>
              </a:rPr>
              <a:t>Campaigns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y-GB" altLang="en-US" sz="2800" b="1" dirty="0" smtClean="0"/>
          </a:p>
          <a:p>
            <a:r>
              <a:rPr lang="cy-GB" altLang="en-US" sz="2800" b="1" dirty="0" smtClean="0"/>
              <a:t>Ads </a:t>
            </a:r>
            <a:r>
              <a:rPr lang="cy-GB" altLang="en-US" sz="2800" b="1" dirty="0"/>
              <a:t>made </a:t>
            </a:r>
            <a:r>
              <a:rPr lang="cy-GB" altLang="en-US" sz="2800" b="1" dirty="0" smtClean="0"/>
              <a:t>by </a:t>
            </a:r>
            <a:r>
              <a:rPr lang="cy-GB" altLang="en-US" sz="2800" b="1" dirty="0"/>
              <a:t>award-winning </a:t>
            </a:r>
            <a:r>
              <a:rPr lang="cy-GB" altLang="en-US" sz="2800" b="1" dirty="0" smtClean="0"/>
              <a:t>professionals</a:t>
            </a:r>
          </a:p>
          <a:p>
            <a:r>
              <a:rPr lang="cy-GB" altLang="en-US" sz="2800" b="1" dirty="0" smtClean="0"/>
              <a:t>Targetted </a:t>
            </a:r>
            <a:r>
              <a:rPr lang="cy-GB" altLang="en-US" sz="2800" b="1" dirty="0"/>
              <a:t>at 20-40s</a:t>
            </a:r>
          </a:p>
          <a:p>
            <a:r>
              <a:rPr lang="cy-GB" altLang="en-US" sz="2800" b="1" dirty="0"/>
              <a:t>Use popular cultural </a:t>
            </a:r>
            <a:r>
              <a:rPr lang="cy-GB" altLang="en-US" sz="2800" b="1" dirty="0" smtClean="0"/>
              <a:t>context – music radio</a:t>
            </a:r>
            <a:endParaRPr lang="cy-GB" altLang="en-US" sz="2800" b="1" dirty="0"/>
          </a:p>
          <a:p>
            <a:r>
              <a:rPr lang="cy-GB" altLang="en-US" sz="2800" b="1" dirty="0"/>
              <a:t>Cheaper per head than </a:t>
            </a:r>
            <a:r>
              <a:rPr lang="cy-GB" altLang="en-US" sz="2800" b="1" dirty="0" smtClean="0"/>
              <a:t>traditional advertising eg posters</a:t>
            </a:r>
            <a:endParaRPr lang="cy-GB" altLang="en-US" sz="2800" b="1" dirty="0"/>
          </a:p>
          <a:p>
            <a:r>
              <a:rPr lang="cy-GB" altLang="en-US" sz="2800" b="1" i="1" dirty="0" smtClean="0"/>
              <a:t>Do </a:t>
            </a:r>
            <a:r>
              <a:rPr lang="cy-GB" altLang="en-US" sz="2800" b="1" i="1" dirty="0"/>
              <a:t>not appear without YOU!  </a:t>
            </a:r>
            <a:endParaRPr lang="cy-GB" altLang="en-US" sz="2800" b="1" i="1" dirty="0" smtClean="0"/>
          </a:p>
          <a:p>
            <a:pPr marL="0" indent="0">
              <a:buNone/>
            </a:pPr>
            <a:r>
              <a:rPr lang="cy-GB" altLang="en-US" sz="2800" b="1" dirty="0" smtClean="0">
                <a:solidFill>
                  <a:srgbClr val="FFC000"/>
                </a:solidFill>
              </a:rPr>
              <a:t>DO-ABLE </a:t>
            </a:r>
            <a:r>
              <a:rPr lang="cy-GB" altLang="en-US" sz="2800" b="1" i="1" dirty="0" smtClean="0">
                <a:solidFill>
                  <a:srgbClr val="FFC000"/>
                </a:solidFill>
              </a:rPr>
              <a:t>- </a:t>
            </a:r>
            <a:r>
              <a:rPr lang="cy-GB" altLang="en-US" sz="2800" b="1" i="1" u="sng" dirty="0" smtClean="0">
                <a:solidFill>
                  <a:srgbClr val="FFC000"/>
                </a:solidFill>
              </a:rPr>
              <a:t>DEANERIES IDEALLY PLACED TO ENCOURAGE CHURCHES TO SHARE COSTS</a:t>
            </a:r>
            <a:endParaRPr lang="cy-GB" altLang="en-US" sz="2800" b="1" u="sng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44740" name="2012 Football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75856" y="1677573"/>
            <a:ext cx="490761" cy="4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orks Churches 2015-1 Hero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76719" y="1676400"/>
            <a:ext cx="609600" cy="609600"/>
          </a:xfrm>
          <a:prstGeom prst="rect">
            <a:avLst/>
          </a:prstGeom>
        </p:spPr>
      </p:pic>
      <p:pic>
        <p:nvPicPr>
          <p:cNvPr id="5" name="MK 2015-1 Airpo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9106" y="167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024" fill="hold"/>
                                        <p:tgtEl>
                                          <p:spTgt spid="244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74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74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64692"/>
          </a:xfrm>
        </p:spPr>
        <p:txBody>
          <a:bodyPr/>
          <a:lstStyle/>
          <a:p>
            <a:pPr algn="ctr"/>
            <a:r>
              <a:rPr lang="en-GB" altLang="en-US" sz="3600" b="1" dirty="0">
                <a:solidFill>
                  <a:srgbClr val="FFC000"/>
                </a:solidFill>
              </a:rPr>
              <a:t>HOW CAN WE </a:t>
            </a:r>
            <a:r>
              <a:rPr lang="en-GB" altLang="en-US" sz="3600" b="1" dirty="0" smtClean="0">
                <a:solidFill>
                  <a:srgbClr val="FFC000"/>
                </a:solidFill>
              </a:rPr>
              <a:t>SALT </a:t>
            </a:r>
            <a:r>
              <a:rPr lang="en-GB" altLang="en-US" sz="3600" b="1" dirty="0">
                <a:solidFill>
                  <a:srgbClr val="FFC000"/>
                </a:solidFill>
              </a:rPr>
              <a:t>THE MEDIA?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9" y="1556792"/>
            <a:ext cx="8075613" cy="3900488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AutoNum type="arabicPlain" startAt="4"/>
            </a:pPr>
            <a:r>
              <a:rPr lang="en-GB" altLang="en-US" b="1" i="1" u="sng" dirty="0">
                <a:solidFill>
                  <a:schemeClr val="hlink"/>
                </a:solidFill>
              </a:rPr>
              <a:t>FROM THE TOP </a:t>
            </a:r>
            <a:r>
              <a:rPr lang="en-GB" altLang="en-US" b="1" i="1" dirty="0" smtClean="0">
                <a:solidFill>
                  <a:schemeClr val="hlink"/>
                </a:solidFill>
              </a:rPr>
              <a:t> … </a:t>
            </a:r>
            <a:r>
              <a:rPr lang="en-GB" altLang="en-US" sz="2800" b="1" i="1" dirty="0" smtClean="0">
                <a:solidFill>
                  <a:schemeClr val="hlink"/>
                </a:solidFill>
              </a:rPr>
              <a:t>PRAY!</a:t>
            </a:r>
            <a:endParaRPr lang="en-GB" altLang="en-US" sz="2800" b="1" i="1" dirty="0">
              <a:solidFill>
                <a:schemeClr val="hlink"/>
              </a:solidFill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GB" altLang="en-US" sz="2800" b="1" dirty="0" smtClean="0">
              <a:solidFill>
                <a:schemeClr val="hlink"/>
              </a:solidFill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altLang="en-US" b="1" dirty="0" smtClean="0">
                <a:solidFill>
                  <a:srgbClr val="FFC000"/>
                </a:solidFill>
              </a:rPr>
              <a:t>WHAT </a:t>
            </a:r>
            <a:r>
              <a:rPr lang="en-GB" altLang="en-US" b="1" i="1" dirty="0">
                <a:solidFill>
                  <a:srgbClr val="FFC000"/>
                </a:solidFill>
              </a:rPr>
              <a:t>YOU</a:t>
            </a:r>
            <a:r>
              <a:rPr lang="en-GB" altLang="en-US" b="1" dirty="0">
                <a:solidFill>
                  <a:srgbClr val="FFC000"/>
                </a:solidFill>
              </a:rPr>
              <a:t> CAN DO </a:t>
            </a:r>
            <a:r>
              <a:rPr lang="en-GB" altLang="en-US" b="1" dirty="0" smtClean="0">
                <a:solidFill>
                  <a:srgbClr val="FFC000"/>
                </a:solidFill>
              </a:rPr>
              <a:t>NOW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dirty="0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3480886"/>
            <a:ext cx="911217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sz="2400" b="1" dirty="0">
              <a:solidFill>
                <a:schemeClr val="tx2"/>
              </a:solidFill>
              <a:latin typeface="Tahoma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>
                <a:solidFill>
                  <a:schemeClr val="tx2"/>
                </a:solidFill>
                <a:latin typeface="Tahoma" charset="0"/>
              </a:rPr>
              <a:t>Start a </a:t>
            </a:r>
            <a:r>
              <a:rPr lang="en-US" altLang="en-US" sz="2400" b="1" dirty="0" smtClean="0">
                <a:solidFill>
                  <a:schemeClr val="tx2"/>
                </a:solidFill>
                <a:latin typeface="Tahoma" charset="0"/>
              </a:rPr>
              <a:t>Making Waves Prayer Group (Matt </a:t>
            </a:r>
            <a:r>
              <a:rPr lang="en-US" altLang="en-US" sz="2400" b="1" dirty="0">
                <a:solidFill>
                  <a:schemeClr val="tx2"/>
                </a:solidFill>
                <a:latin typeface="Tahoma" charset="0"/>
              </a:rPr>
              <a:t>9 v 38) </a:t>
            </a:r>
            <a:endParaRPr lang="en-US" altLang="en-US" sz="2400" b="1" dirty="0" smtClean="0">
              <a:solidFill>
                <a:schemeClr val="tx2"/>
              </a:solidFill>
              <a:latin typeface="Tahoma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>
                <a:solidFill>
                  <a:schemeClr val="tx2"/>
                </a:solidFill>
                <a:latin typeface="Tahoma" charset="0"/>
              </a:rPr>
              <a:t>Appoint a church Press Officer/Team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>
                <a:solidFill>
                  <a:schemeClr val="tx2"/>
                </a:solidFill>
                <a:latin typeface="Tahoma" charset="0"/>
              </a:rPr>
              <a:t>Raise an advertising budget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>
                <a:solidFill>
                  <a:schemeClr val="tx2"/>
                </a:solidFill>
                <a:latin typeface="Tahoma" charset="0"/>
              </a:rPr>
              <a:t>Run a Christmas Local/Regional Radio Campaign</a:t>
            </a:r>
          </a:p>
          <a:p>
            <a:pPr marL="457200" lvl="1" indent="0"/>
            <a:endParaRPr lang="en-US" altLang="en-US" sz="2400" b="1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buFontTx/>
              <a:buChar char="•"/>
            </a:pPr>
            <a:endParaRPr lang="en-GB" altLang="en-US" sz="2400" b="1" dirty="0">
              <a:solidFill>
                <a:srgbClr val="0064C8"/>
              </a:solidFill>
              <a:latin typeface="Tahoma" charset="0"/>
            </a:endParaRPr>
          </a:p>
          <a:p>
            <a:endParaRPr lang="en-GB" altLang="en-US" b="1" i="1" dirty="0">
              <a:solidFill>
                <a:schemeClr val="hlink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i="1" dirty="0" smtClean="0">
                <a:solidFill>
                  <a:schemeClr val="hlink"/>
                </a:solidFill>
              </a:rPr>
              <a:t>HOW? ....</a:t>
            </a:r>
            <a:r>
              <a:rPr lang="en-GB" altLang="en-US" sz="4000" b="1" dirty="0" smtClean="0">
                <a:solidFill>
                  <a:schemeClr val="hlink"/>
                </a:solidFill>
              </a:rPr>
              <a:t> </a:t>
            </a:r>
            <a:r>
              <a:rPr lang="en-GB" altLang="en-US" sz="4000" b="1" dirty="0">
                <a:solidFill>
                  <a:schemeClr val="hlink"/>
                </a:solidFill>
              </a:rPr>
              <a:t>	(quick plug)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6952"/>
            <a:ext cx="9144000" cy="3528392"/>
          </a:xfrm>
        </p:spPr>
        <p:txBody>
          <a:bodyPr/>
          <a:lstStyle/>
          <a:p>
            <a:pPr lvl="1" algn="ctr">
              <a:lnSpc>
                <a:spcPct val="90000"/>
              </a:lnSpc>
              <a:buFont typeface="Tahoma" charset="0"/>
              <a:buNone/>
            </a:pPr>
            <a:endParaRPr lang="en-GB" altLang="en-US" sz="2400" b="1" dirty="0" smtClean="0">
              <a:solidFill>
                <a:schemeClr val="tx2"/>
              </a:solidFill>
              <a:effectLst/>
            </a:endParaRPr>
          </a:p>
          <a:p>
            <a:pPr lvl="1" algn="ctr">
              <a:lnSpc>
                <a:spcPct val="90000"/>
              </a:lnSpc>
              <a:buFont typeface="Tahoma" charset="0"/>
              <a:buNone/>
            </a:pPr>
            <a:r>
              <a:rPr lang="en-GB" altLang="en-US" sz="2400" b="1" dirty="0" smtClean="0">
                <a:solidFill>
                  <a:srgbClr val="FFC000"/>
                </a:solidFill>
                <a:effectLst/>
              </a:rPr>
              <a:t>Join MK Churches’ </a:t>
            </a:r>
            <a:r>
              <a:rPr lang="en-GB" altLang="en-US" sz="2400" b="1" dirty="0">
                <a:solidFill>
                  <a:srgbClr val="FFC000"/>
                </a:solidFill>
                <a:effectLst/>
              </a:rPr>
              <a:t>Christmas </a:t>
            </a:r>
            <a:r>
              <a:rPr lang="en-GB" altLang="en-US" sz="2400" b="1" dirty="0" smtClean="0">
                <a:solidFill>
                  <a:srgbClr val="FFC000"/>
                </a:solidFill>
                <a:effectLst/>
              </a:rPr>
              <a:t>2016 </a:t>
            </a:r>
            <a:r>
              <a:rPr lang="en-GB" altLang="en-US" sz="2400" b="1" dirty="0">
                <a:solidFill>
                  <a:srgbClr val="FFC000"/>
                </a:solidFill>
                <a:effectLst/>
              </a:rPr>
              <a:t>campaign!</a:t>
            </a:r>
          </a:p>
          <a:p>
            <a:pPr lvl="1" algn="ctr">
              <a:lnSpc>
                <a:spcPct val="90000"/>
              </a:lnSpc>
              <a:buNone/>
            </a:pPr>
            <a:r>
              <a:rPr lang="en-GB" altLang="en-US" sz="1600" b="1" i="1" dirty="0">
                <a:solidFill>
                  <a:schemeClr val="tx2"/>
                </a:solidFill>
                <a:effectLst/>
              </a:rPr>
              <a:t>Currently the UK’s ONLY Christian ad campaign using SECULAR </a:t>
            </a:r>
            <a:r>
              <a:rPr lang="en-GB" altLang="en-US" sz="1600" b="1" i="1" dirty="0" smtClean="0">
                <a:solidFill>
                  <a:schemeClr val="tx2"/>
                </a:solidFill>
                <a:effectLst/>
              </a:rPr>
              <a:t>outlets</a:t>
            </a:r>
          </a:p>
          <a:p>
            <a:pPr lvl="1" algn="ctr">
              <a:lnSpc>
                <a:spcPct val="90000"/>
              </a:lnSpc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Tahoma" charset="0"/>
              </a:rPr>
              <a:t>(NEW!!! </a:t>
            </a:r>
            <a:r>
              <a:rPr lang="en-US" altLang="en-US" sz="2000" b="1" i="1" dirty="0">
                <a:latin typeface="Tahoma" charset="0"/>
              </a:rPr>
              <a:t>Professionally-Christmas radio ads available for 2016 from MK’s Mission Partnership and Making Waves</a:t>
            </a:r>
            <a:r>
              <a:rPr lang="en-US" altLang="en-US" sz="2000" b="1" i="1" dirty="0" smtClean="0">
                <a:latin typeface="Tahoma" charset="0"/>
              </a:rPr>
              <a:t>)</a:t>
            </a:r>
          </a:p>
          <a:p>
            <a:pPr lvl="1" algn="ctr">
              <a:lnSpc>
                <a:spcPct val="90000"/>
              </a:lnSpc>
              <a:buNone/>
            </a:pPr>
            <a:endParaRPr lang="en-GB" altLang="en-US" sz="2000" b="1" i="1" dirty="0">
              <a:latin typeface="Tahoma" charset="0"/>
            </a:endParaRPr>
          </a:p>
          <a:p>
            <a:pPr lvl="1" algn="ctr">
              <a:lnSpc>
                <a:spcPct val="90000"/>
              </a:lnSpc>
              <a:buNone/>
            </a:pPr>
            <a:endParaRPr lang="en-GB" altLang="en-US" sz="2400" b="1" dirty="0">
              <a:effectLst/>
            </a:endParaRPr>
          </a:p>
          <a:p>
            <a:pPr lvl="1" algn="ctr">
              <a:lnSpc>
                <a:spcPct val="90000"/>
              </a:lnSpc>
              <a:buNone/>
            </a:pPr>
            <a:r>
              <a:rPr lang="en-GB" altLang="en-US" sz="2400" b="1" dirty="0" smtClean="0">
                <a:effectLst/>
              </a:rPr>
              <a:t>Take a Making Waves leaflet and contact Ali or Tim Norwood if you would like to run a Christmas radio campaign on YOUR regional station</a:t>
            </a:r>
          </a:p>
          <a:p>
            <a:pPr lvl="1">
              <a:lnSpc>
                <a:spcPct val="90000"/>
              </a:lnSpc>
              <a:buFont typeface="Tahoma" charset="0"/>
              <a:buNone/>
            </a:pPr>
            <a:endParaRPr lang="en-GB" altLang="en-US" b="1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16596"/>
            <a:ext cx="244827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36700"/>
          </a:xfrm>
        </p:spPr>
        <p:txBody>
          <a:bodyPr/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</a:rPr>
              <a:t>DEFINE MEDIA!!!</a:t>
            </a:r>
            <a:endParaRPr lang="en-GB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/>
          <a:lstStyle/>
          <a:p>
            <a:pPr marL="0" indent="0" algn="ctr">
              <a:buNone/>
            </a:pPr>
            <a:r>
              <a:rPr lang="cy-GB" altLang="en-US" b="1" dirty="0" smtClean="0"/>
              <a:t>Mainstream</a:t>
            </a:r>
            <a:r>
              <a:rPr lang="cy-GB" altLang="en-US" b="1" dirty="0"/>
              <a:t>?  </a:t>
            </a:r>
            <a:endParaRPr lang="cy-GB" altLang="en-US" b="1" dirty="0" smtClean="0"/>
          </a:p>
          <a:p>
            <a:pPr marL="0" indent="0" algn="ctr">
              <a:buNone/>
            </a:pPr>
            <a:r>
              <a:rPr lang="cy-GB" altLang="en-US" b="1" dirty="0" smtClean="0"/>
              <a:t>Online</a:t>
            </a:r>
            <a:r>
              <a:rPr lang="cy-GB" altLang="en-US" b="1" dirty="0"/>
              <a:t>?  </a:t>
            </a:r>
            <a:endParaRPr lang="cy-GB" altLang="en-US" b="1" dirty="0" smtClean="0"/>
          </a:p>
          <a:p>
            <a:pPr marL="0" indent="0" algn="ctr">
              <a:buNone/>
            </a:pPr>
            <a:r>
              <a:rPr lang="cy-GB" altLang="en-US" b="1" dirty="0" smtClean="0"/>
              <a:t>Social?</a:t>
            </a:r>
          </a:p>
          <a:p>
            <a:pPr marL="0" indent="0" algn="ctr">
              <a:buNone/>
            </a:pPr>
            <a:endParaRPr lang="cy-GB" altLang="en-US" b="1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cy-GB" altLang="en-US" b="1" i="1" dirty="0" smtClean="0">
                <a:solidFill>
                  <a:srgbClr val="FFC000"/>
                </a:solidFill>
              </a:rPr>
              <a:t>TALKING TOUGH</a:t>
            </a:r>
            <a:endParaRPr lang="cy-GB" altLang="en-US" b="1" i="1" dirty="0">
              <a:solidFill>
                <a:srgbClr val="FFC000"/>
              </a:solidFill>
            </a:endParaRPr>
          </a:p>
          <a:p>
            <a:r>
              <a:rPr lang="en-GB" sz="2800" b="1" dirty="0" smtClean="0"/>
              <a:t>Which reaches the 85% best?</a:t>
            </a:r>
          </a:p>
          <a:p>
            <a:r>
              <a:rPr lang="en-GB" sz="2800" b="1" dirty="0" smtClean="0"/>
              <a:t>Which is most neglected by the churches?</a:t>
            </a:r>
          </a:p>
          <a:p>
            <a:r>
              <a:rPr lang="en-GB" sz="2800" b="1" dirty="0" smtClean="0"/>
              <a:t>Why?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3600" b="1" i="1" dirty="0" smtClean="0">
                <a:solidFill>
                  <a:srgbClr val="FFC000"/>
                </a:solidFill>
              </a:rPr>
              <a:t>- could it be our fault????</a:t>
            </a:r>
            <a:endParaRPr lang="en-GB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081088"/>
          </a:xfrm>
        </p:spPr>
        <p:txBody>
          <a:bodyPr/>
          <a:lstStyle/>
          <a:p>
            <a:r>
              <a:rPr lang="en-GB" altLang="en-US" sz="5400" b="1" dirty="0" smtClean="0">
                <a:solidFill>
                  <a:srgbClr val="FFC000"/>
                </a:solidFill>
              </a:rPr>
              <a:t>“Them and Us”</a:t>
            </a:r>
            <a:endParaRPr lang="en-GB" altLang="en-US" sz="5400" b="1" dirty="0">
              <a:solidFill>
                <a:srgbClr val="FFC000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0840" name="Picture 8" descr="newsroom_470x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3239"/>
            <a:ext cx="6800850" cy="45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b="1" dirty="0">
                <a:solidFill>
                  <a:srgbClr val="FFC000"/>
                </a:solidFill>
              </a:rPr>
              <a:t>What the Bible says about </a:t>
            </a:r>
            <a:r>
              <a:rPr lang="en-GB" altLang="en-US" sz="3200" b="1" dirty="0" smtClean="0">
                <a:solidFill>
                  <a:srgbClr val="FFC000"/>
                </a:solidFill>
              </a:rPr>
              <a:t>media</a:t>
            </a:r>
            <a:br>
              <a:rPr lang="en-GB" altLang="en-US" sz="3200" b="1" dirty="0" smtClean="0">
                <a:solidFill>
                  <a:srgbClr val="FFC000"/>
                </a:solidFill>
              </a:rPr>
            </a:br>
            <a:r>
              <a:rPr lang="en-GB" altLang="en-US" sz="3200" b="1" dirty="0" smtClean="0">
                <a:solidFill>
                  <a:srgbClr val="FFC000"/>
                </a:solidFill>
              </a:rPr>
              <a:t>(yes, really!)</a:t>
            </a:r>
            <a:endParaRPr lang="en-GB" altLang="en-US" sz="2400" b="1" dirty="0">
              <a:solidFill>
                <a:srgbClr val="FFC00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76400"/>
            <a:ext cx="8460432" cy="47767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altLang="en-US" sz="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1 Peter 3 </a:t>
            </a:r>
            <a:r>
              <a:rPr lang="en-GB" altLang="en-US" sz="2000" b="1" dirty="0" err="1"/>
              <a:t>vv</a:t>
            </a:r>
            <a:r>
              <a:rPr lang="en-GB" altLang="en-US" sz="2000" b="1" dirty="0"/>
              <a:t> 13-16	Always be ready to answer -</a:t>
            </a:r>
            <a:r>
              <a:rPr lang="en-GB" altLang="en-US" sz="2000" b="1" i="1" dirty="0"/>
              <a:t> when </a:t>
            </a:r>
            <a:r>
              <a:rPr lang="en-GB" altLang="en-US" sz="2000" b="1" i="1" dirty="0" smtClean="0"/>
              <a:t>asked</a:t>
            </a:r>
          </a:p>
          <a:p>
            <a:pPr>
              <a:lnSpc>
                <a:spcPct val="80000"/>
              </a:lnSpc>
            </a:pPr>
            <a:endParaRPr lang="en-GB" altLang="en-US" sz="2000" b="1" i="1" dirty="0" smtClean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Matt 5 </a:t>
            </a:r>
            <a:r>
              <a:rPr lang="en-GB" altLang="en-US" sz="2000" b="1" dirty="0" err="1"/>
              <a:t>vv</a:t>
            </a:r>
            <a:r>
              <a:rPr lang="en-GB" altLang="en-US" sz="2000" b="1" dirty="0"/>
              <a:t> 13-15	Don’t hide away!</a:t>
            </a:r>
          </a:p>
          <a:p>
            <a:pPr>
              <a:lnSpc>
                <a:spcPct val="80000"/>
              </a:lnSpc>
            </a:pPr>
            <a:endParaRPr lang="en-GB" altLang="en-US" sz="2000" b="1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Acts 17 </a:t>
            </a:r>
            <a:r>
              <a:rPr lang="en-GB" altLang="en-US" sz="2000" b="1" dirty="0" err="1"/>
              <a:t>vv</a:t>
            </a:r>
            <a:r>
              <a:rPr lang="en-GB" altLang="en-US" sz="2000" b="1" dirty="0"/>
              <a:t> 16-23	Go where your audience </a:t>
            </a:r>
            <a:r>
              <a:rPr lang="en-GB" altLang="en-US" sz="2000" b="1" dirty="0" smtClean="0"/>
              <a:t>are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000" b="1" dirty="0"/>
          </a:p>
          <a:p>
            <a:pPr>
              <a:lnSpc>
                <a:spcPct val="80000"/>
              </a:lnSpc>
            </a:pPr>
            <a:r>
              <a:rPr lang="en-GB" altLang="en-US" sz="2000" b="1" dirty="0" smtClean="0"/>
              <a:t>Matt </a:t>
            </a:r>
            <a:r>
              <a:rPr lang="en-GB" altLang="en-US" sz="2000" b="1" dirty="0"/>
              <a:t>13 v 33	</a:t>
            </a:r>
            <a:r>
              <a:rPr lang="en-GB" altLang="en-US" sz="2000" b="1" dirty="0" smtClean="0"/>
              <a:t>The </a:t>
            </a:r>
            <a:r>
              <a:rPr lang="en-GB" altLang="en-US" sz="2000" b="1" dirty="0"/>
              <a:t>message grows </a:t>
            </a:r>
            <a:r>
              <a:rPr lang="en-GB" altLang="en-US" sz="2000" b="1" dirty="0" smtClean="0"/>
              <a:t>SLOWLY (drip feed!)</a:t>
            </a:r>
          </a:p>
          <a:p>
            <a:pPr>
              <a:lnSpc>
                <a:spcPct val="80000"/>
              </a:lnSpc>
            </a:pPr>
            <a:endParaRPr lang="en-GB" altLang="en-US" sz="2000" b="1" i="1" dirty="0"/>
          </a:p>
          <a:p>
            <a:pPr>
              <a:lnSpc>
                <a:spcPct val="80000"/>
              </a:lnSpc>
            </a:pPr>
            <a:r>
              <a:rPr lang="en-GB" altLang="en-US" sz="2000" b="1" dirty="0" smtClean="0"/>
              <a:t>Luke </a:t>
            </a:r>
            <a:r>
              <a:rPr lang="en-GB" altLang="en-US" sz="2000" b="1" dirty="0"/>
              <a:t>8 v 9		Use money and resources wisely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000" b="1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Matt 26 v 45	</a:t>
            </a:r>
            <a:r>
              <a:rPr lang="en-GB" altLang="en-US" sz="2000" b="1" dirty="0" smtClean="0"/>
              <a:t>Feed </a:t>
            </a:r>
            <a:r>
              <a:rPr lang="en-GB" altLang="en-US" sz="2000" b="1" dirty="0"/>
              <a:t>the </a:t>
            </a:r>
            <a:r>
              <a:rPr lang="en-GB" altLang="en-US" sz="2000" b="1" dirty="0" smtClean="0"/>
              <a:t>hungry</a:t>
            </a:r>
          </a:p>
          <a:p>
            <a:pPr marL="3657600" lvl="8" indent="0">
              <a:lnSpc>
                <a:spcPct val="80000"/>
              </a:lnSpc>
              <a:buNone/>
            </a:pPr>
            <a:r>
              <a:rPr lang="en-GB" altLang="en-US" b="1" dirty="0" smtClean="0"/>
              <a:t>(INCLUDING people in the media!)</a:t>
            </a:r>
            <a:endParaRPr lang="en-GB" altLang="en-US" b="1" dirty="0"/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900" b="1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i="1" dirty="0"/>
              <a:t/>
            </a:r>
            <a:br>
              <a:rPr lang="en-GB" altLang="en-US" sz="3600" i="1" dirty="0"/>
            </a:br>
            <a:r>
              <a:rPr lang="en-GB" altLang="en-US" sz="3600" i="1" dirty="0"/>
              <a:t/>
            </a:r>
            <a:br>
              <a:rPr lang="en-GB" altLang="en-US" sz="3600" i="1" dirty="0"/>
            </a:br>
            <a:r>
              <a:rPr lang="en-GB" altLang="en-US" sz="3600" b="1" i="1" dirty="0">
                <a:solidFill>
                  <a:srgbClr val="FFC000"/>
                </a:solidFill>
              </a:rPr>
              <a:t>Christians and the Media</a:t>
            </a:r>
            <a:r>
              <a:rPr lang="en-GB" altLang="en-US" sz="4000" b="1" dirty="0">
                <a:solidFill>
                  <a:srgbClr val="FFC000"/>
                </a:solidFill>
              </a:rPr>
              <a:t/>
            </a:r>
            <a:br>
              <a:rPr lang="en-GB" altLang="en-US" sz="4000" b="1" dirty="0">
                <a:solidFill>
                  <a:srgbClr val="FFC000"/>
                </a:solidFill>
              </a:rPr>
            </a:br>
            <a:r>
              <a:rPr lang="en-GB" altLang="en-US" sz="2400" dirty="0" smtClean="0">
                <a:solidFill>
                  <a:srgbClr val="FFC000"/>
                </a:solidFill>
              </a:rPr>
              <a:t> </a:t>
            </a:r>
            <a:r>
              <a:rPr lang="en-GB" altLang="en-US" sz="2400" dirty="0">
                <a:solidFill>
                  <a:srgbClr val="FFC000"/>
                </a:solidFill>
              </a:rPr>
              <a:t/>
            </a:r>
            <a:br>
              <a:rPr lang="en-GB" altLang="en-US" sz="2400" dirty="0">
                <a:solidFill>
                  <a:srgbClr val="FFC000"/>
                </a:solidFill>
              </a:rPr>
            </a:br>
            <a:endParaRPr lang="en-GB" altLang="en-US" sz="2400" dirty="0">
              <a:solidFill>
                <a:srgbClr val="FFC000"/>
              </a:solidFill>
            </a:endParaRPr>
          </a:p>
        </p:txBody>
      </p:sp>
      <p:pic>
        <p:nvPicPr>
          <p:cNvPr id="133125" name="Picture 5" descr="scan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2062163"/>
            <a:ext cx="7634287" cy="3957637"/>
          </a:xfrm>
          <a:noFill/>
          <a:ln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08" y="1340768"/>
            <a:ext cx="4066384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i="1" dirty="0">
                <a:solidFill>
                  <a:srgbClr val="FFC000"/>
                </a:solidFill>
              </a:rPr>
              <a:t>Christians and the Media</a:t>
            </a:r>
            <a:r>
              <a:rPr lang="en-GB" altLang="en-US" b="1" dirty="0">
                <a:solidFill>
                  <a:srgbClr val="FFC000"/>
                </a:solidFill>
              </a:rPr>
              <a:t/>
            </a:r>
            <a:br>
              <a:rPr lang="en-GB" altLang="en-US" b="1" dirty="0">
                <a:solidFill>
                  <a:srgbClr val="FFC000"/>
                </a:solidFill>
              </a:rPr>
            </a:br>
            <a:endParaRPr lang="en-GB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141316" name="Picture 4" descr="scan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880515"/>
            <a:ext cx="7776864" cy="4114800"/>
          </a:xfrm>
          <a:noFill/>
          <a:ln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1052736"/>
            <a:ext cx="8461981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 b="1" i="1" dirty="0">
                <a:solidFill>
                  <a:srgbClr val="FFC000"/>
                </a:solidFill>
              </a:rPr>
              <a:t>Christians and the Media</a:t>
            </a:r>
            <a:r>
              <a:rPr lang="en-GB" altLang="en-US" sz="4800" b="1" dirty="0">
                <a:solidFill>
                  <a:srgbClr val="FFC000"/>
                </a:solidFill>
              </a:rPr>
              <a:t/>
            </a:r>
            <a:br>
              <a:rPr lang="en-GB" altLang="en-US" sz="4800" b="1" dirty="0">
                <a:solidFill>
                  <a:srgbClr val="FFC000"/>
                </a:solidFill>
              </a:rPr>
            </a:br>
            <a:endParaRPr lang="en-GB" altLang="en-US" sz="3200" b="1" dirty="0">
              <a:solidFill>
                <a:srgbClr val="FFC000"/>
              </a:solidFill>
            </a:endParaRPr>
          </a:p>
        </p:txBody>
      </p:sp>
      <p:pic>
        <p:nvPicPr>
          <p:cNvPr id="143364" name="Picture 4" descr="scan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905000"/>
            <a:ext cx="7416824" cy="4114800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2069976" y="972017"/>
            <a:ext cx="538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3	WE TRY TO PREACH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i="1" dirty="0">
                <a:solidFill>
                  <a:srgbClr val="FFC000"/>
                </a:solidFill>
              </a:rPr>
              <a:t>Christians and the Media</a:t>
            </a:r>
            <a:r>
              <a:rPr lang="en-GB" altLang="en-US" b="1" dirty="0">
                <a:solidFill>
                  <a:srgbClr val="FFC000"/>
                </a:solidFill>
              </a:rPr>
              <a:t/>
            </a:r>
            <a:br>
              <a:rPr lang="en-GB" altLang="en-US" b="1" dirty="0">
                <a:solidFill>
                  <a:srgbClr val="FFC000"/>
                </a:solidFill>
              </a:rPr>
            </a:br>
            <a:endParaRPr lang="en-GB" altLang="en-US" sz="2800" b="1" dirty="0">
              <a:solidFill>
                <a:srgbClr val="FFC000"/>
              </a:solidFill>
            </a:endParaRPr>
          </a:p>
        </p:txBody>
      </p:sp>
      <p:pic>
        <p:nvPicPr>
          <p:cNvPr id="144388" name="Picture 4" descr="scan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7" y="1905000"/>
            <a:ext cx="7200801" cy="4114800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611560" y="98072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4	WE USE IT RESPONSIBLY (learn </a:t>
            </a:r>
            <a:r>
              <a:rPr lang="en-GB" alt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how</a:t>
            </a:r>
            <a:r>
              <a:rPr lang="en-GB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594</Words>
  <Application>Microsoft Office PowerPoint</Application>
  <PresentationFormat>On-screen Show (4:3)</PresentationFormat>
  <Paragraphs>202</Paragraphs>
  <Slides>22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Impact</vt:lpstr>
      <vt:lpstr>Tahoma</vt:lpstr>
      <vt:lpstr>Tahoma Small Cap</vt:lpstr>
      <vt:lpstr>Wingdings</vt:lpstr>
      <vt:lpstr>Ocean</vt:lpstr>
      <vt:lpstr>   MAKING WAVES    Welcome</vt:lpstr>
      <vt:lpstr>LET’S TALK TURKEY … (Christmas is coming)</vt:lpstr>
      <vt:lpstr>DEFINE MEDIA!!!</vt:lpstr>
      <vt:lpstr>“Them and Us”</vt:lpstr>
      <vt:lpstr>What the Bible says about media (yes, really!)</vt:lpstr>
      <vt:lpstr>  Christians and the Media   </vt:lpstr>
      <vt:lpstr>Christians and the Media </vt:lpstr>
      <vt:lpstr>Christians and the Media </vt:lpstr>
      <vt:lpstr>Christians and the Media </vt:lpstr>
      <vt:lpstr>WHAT IS THE MEDIA? (think outside the “them and us” box!)</vt:lpstr>
      <vt:lpstr> HOW CAN WE “SALT” THE MEDIA?</vt:lpstr>
      <vt:lpstr>   HOW CAN WE “SALT” THE MEDIA?   </vt:lpstr>
      <vt:lpstr>What is a press officer?</vt:lpstr>
      <vt:lpstr>Tips for Success</vt:lpstr>
      <vt:lpstr> OTHER WAYS TO REACH OUT (for free!) </vt:lpstr>
      <vt:lpstr>  HOW CAN WE “SALT” THE MEDIA?   </vt:lpstr>
      <vt:lpstr>  </vt:lpstr>
      <vt:lpstr>PowerPoint Presentation</vt:lpstr>
      <vt:lpstr>MK DEANERY!</vt:lpstr>
      <vt:lpstr>The Radio Campaigns</vt:lpstr>
      <vt:lpstr>HOW CAN WE SALT THE MEDIA?</vt:lpstr>
      <vt:lpstr>HOW? ....  (quick plug)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... Friend or Foe?</dc:title>
  <dc:creator>user</dc:creator>
  <cp:lastModifiedBy>Ms A Burnett</cp:lastModifiedBy>
  <cp:revision>101</cp:revision>
  <dcterms:created xsi:type="dcterms:W3CDTF">2013-03-11T19:29:12Z</dcterms:created>
  <dcterms:modified xsi:type="dcterms:W3CDTF">2016-10-07T10:40:50Z</dcterms:modified>
</cp:coreProperties>
</file>