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97" r:id="rId2"/>
    <p:sldId id="298" r:id="rId3"/>
    <p:sldId id="316" r:id="rId4"/>
    <p:sldId id="306" r:id="rId5"/>
    <p:sldId id="307" r:id="rId6"/>
    <p:sldId id="259" r:id="rId7"/>
    <p:sldId id="260" r:id="rId8"/>
    <p:sldId id="261" r:id="rId9"/>
    <p:sldId id="296" r:id="rId10"/>
    <p:sldId id="262" r:id="rId11"/>
    <p:sldId id="263" r:id="rId12"/>
    <p:sldId id="264" r:id="rId13"/>
    <p:sldId id="265" r:id="rId14"/>
    <p:sldId id="266" r:id="rId15"/>
    <p:sldId id="269" r:id="rId16"/>
    <p:sldId id="271" r:id="rId17"/>
    <p:sldId id="274" r:id="rId18"/>
    <p:sldId id="277" r:id="rId19"/>
    <p:sldId id="280" r:id="rId20"/>
    <p:sldId id="282" r:id="rId21"/>
    <p:sldId id="283" r:id="rId22"/>
    <p:sldId id="295" r:id="rId23"/>
    <p:sldId id="293" r:id="rId24"/>
    <p:sldId id="294" r:id="rId25"/>
    <p:sldId id="320" r:id="rId26"/>
    <p:sldId id="317" r:id="rId27"/>
    <p:sldId id="318" r:id="rId28"/>
    <p:sldId id="319" r:id="rId29"/>
  </p:sldIdLst>
  <p:sldSz cx="9144000" cy="6858000" type="screen4x3"/>
  <p:notesSz cx="6858000" cy="9144000"/>
  <p:defaultTextStyle>
    <a:defPPr>
      <a:defRPr lang="en-GB"/>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2" d="100"/>
          <a:sy n="82" d="100"/>
        </p:scale>
        <p:origin x="-1212" y="-18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pPr>
              <a:defRPr/>
            </a:pPr>
            <a:endParaRPr lang="en-GB"/>
          </a:p>
        </p:txBody>
      </p:sp>
      <p:sp>
        <p:nvSpPr>
          <p:cNvPr id="4608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GB"/>
          </a:p>
        </p:txBody>
      </p:sp>
      <p:sp>
        <p:nvSpPr>
          <p:cNvPr id="4608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pPr>
              <a:defRPr/>
            </a:pPr>
            <a:endParaRPr lang="en-GB"/>
          </a:p>
        </p:txBody>
      </p:sp>
      <p:sp>
        <p:nvSpPr>
          <p:cNvPr id="4608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pPr>
              <a:defRPr/>
            </a:pPr>
            <a:fld id="{EBEA7280-C628-4C56-8984-581CD2A7EC1F}"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8C4E217-C7AE-4906-AB68-C411538C4E58}" type="datetimeFigureOut">
              <a:rPr lang="en-GB"/>
              <a:pPr>
                <a:defRPr/>
              </a:pPr>
              <a:t>03/10/2014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50B9B06-14E7-4285-951B-CA99074F4370}"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5 - Intro – who we are, why we’re here etc – story from Steve</a:t>
            </a:r>
            <a:endParaRPr lang="en-GB" dirty="0"/>
          </a:p>
        </p:txBody>
      </p:sp>
      <p:sp>
        <p:nvSpPr>
          <p:cNvPr id="4" name="Slide Number Placeholder 3"/>
          <p:cNvSpPr>
            <a:spLocks noGrp="1"/>
          </p:cNvSpPr>
          <p:nvPr>
            <p:ph type="sldNum" sz="quarter" idx="10"/>
          </p:nvPr>
        </p:nvSpPr>
        <p:spPr/>
        <p:txBody>
          <a:bodyPr/>
          <a:lstStyle/>
          <a:p>
            <a:pPr>
              <a:defRPr/>
            </a:pPr>
            <a:fld id="{A50B9B06-14E7-4285-951B-CA99074F4370}" type="slidenum">
              <a:rPr lang="en-GB" smtClean="0"/>
              <a:pPr>
                <a:defRPr/>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10 minutes for discussion,</a:t>
            </a:r>
            <a:r>
              <a:rPr lang="en-GB" baseline="0" dirty="0" smtClean="0"/>
              <a:t> 5 minutes for feedback and questions that we’ll answer at the end.</a:t>
            </a:r>
            <a:endParaRPr lang="en-GB" dirty="0"/>
          </a:p>
        </p:txBody>
      </p:sp>
      <p:sp>
        <p:nvSpPr>
          <p:cNvPr id="4" name="Slide Number Placeholder 3"/>
          <p:cNvSpPr>
            <a:spLocks noGrp="1"/>
          </p:cNvSpPr>
          <p:nvPr>
            <p:ph type="sldNum" sz="quarter" idx="10"/>
          </p:nvPr>
        </p:nvSpPr>
        <p:spPr/>
        <p:txBody>
          <a:bodyPr/>
          <a:lstStyle/>
          <a:p>
            <a:pPr>
              <a:defRPr/>
            </a:pPr>
            <a:fld id="{A50B9B06-14E7-4285-951B-CA99074F4370}" type="slidenum">
              <a:rPr lang="en-GB" smtClean="0"/>
              <a:pPr>
                <a:defRPr/>
              </a:pPr>
              <a:t>25</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5 minutes each = 15 minutes</a:t>
            </a:r>
            <a:endParaRPr lang="en-GB" dirty="0"/>
          </a:p>
        </p:txBody>
      </p:sp>
      <p:sp>
        <p:nvSpPr>
          <p:cNvPr id="4" name="Slide Number Placeholder 3"/>
          <p:cNvSpPr>
            <a:spLocks noGrp="1"/>
          </p:cNvSpPr>
          <p:nvPr>
            <p:ph type="sldNum" sz="quarter" idx="10"/>
          </p:nvPr>
        </p:nvSpPr>
        <p:spPr/>
        <p:txBody>
          <a:bodyPr/>
          <a:lstStyle/>
          <a:p>
            <a:pPr>
              <a:defRPr/>
            </a:pPr>
            <a:fld id="{A50B9B06-14E7-4285-951B-CA99074F4370}" type="slidenum">
              <a:rPr lang="en-GB" smtClean="0"/>
              <a:pPr>
                <a:defRPr/>
              </a:pPr>
              <a:t>26</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5 minutes</a:t>
            </a:r>
            <a:endParaRPr lang="en-GB" dirty="0"/>
          </a:p>
        </p:txBody>
      </p:sp>
      <p:sp>
        <p:nvSpPr>
          <p:cNvPr id="4" name="Slide Number Placeholder 3"/>
          <p:cNvSpPr>
            <a:spLocks noGrp="1"/>
          </p:cNvSpPr>
          <p:nvPr>
            <p:ph type="sldNum" sz="quarter" idx="10"/>
          </p:nvPr>
        </p:nvSpPr>
        <p:spPr/>
        <p:txBody>
          <a:bodyPr/>
          <a:lstStyle/>
          <a:p>
            <a:pPr>
              <a:defRPr/>
            </a:pPr>
            <a:fld id="{A50B9B06-14E7-4285-951B-CA99074F4370}" type="slidenum">
              <a:rPr lang="en-GB" smtClean="0"/>
              <a:pPr>
                <a:defRPr/>
              </a:pPr>
              <a:t>27</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Until the end </a:t>
            </a:r>
            <a:r>
              <a:rPr lang="en-GB" smtClean="0"/>
              <a:t>– +/- 25 minutes</a:t>
            </a:r>
            <a:endParaRPr lang="en-GB" dirty="0"/>
          </a:p>
        </p:txBody>
      </p:sp>
      <p:sp>
        <p:nvSpPr>
          <p:cNvPr id="4" name="Slide Number Placeholder 3"/>
          <p:cNvSpPr>
            <a:spLocks noGrp="1"/>
          </p:cNvSpPr>
          <p:nvPr>
            <p:ph type="sldNum" sz="quarter" idx="10"/>
          </p:nvPr>
        </p:nvSpPr>
        <p:spPr/>
        <p:txBody>
          <a:bodyPr/>
          <a:lstStyle/>
          <a:p>
            <a:pPr>
              <a:defRPr/>
            </a:pPr>
            <a:fld id="{A50B9B06-14E7-4285-951B-CA99074F4370}" type="slidenum">
              <a:rPr lang="en-GB" smtClean="0"/>
              <a:pPr>
                <a:defRPr/>
              </a:pPr>
              <a:t>28</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5 minutes on</a:t>
            </a:r>
            <a:r>
              <a:rPr lang="en-GB" baseline="0" dirty="0" smtClean="0"/>
              <a:t> the challenge</a:t>
            </a:r>
            <a:endParaRPr lang="en-GB" dirty="0"/>
          </a:p>
        </p:txBody>
      </p:sp>
      <p:sp>
        <p:nvSpPr>
          <p:cNvPr id="4" name="Slide Number Placeholder 3"/>
          <p:cNvSpPr>
            <a:spLocks noGrp="1"/>
          </p:cNvSpPr>
          <p:nvPr>
            <p:ph type="sldNum" sz="quarter" idx="10"/>
          </p:nvPr>
        </p:nvSpPr>
        <p:spPr/>
        <p:txBody>
          <a:bodyPr/>
          <a:lstStyle/>
          <a:p>
            <a:pPr>
              <a:defRPr/>
            </a:pPr>
            <a:fld id="{A50B9B06-14E7-4285-951B-CA99074F4370}" type="slidenum">
              <a:rPr lang="en-GB" smtClean="0"/>
              <a:pPr>
                <a:defRPr/>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When you break down the church going numbers to ages</a:t>
            </a:r>
            <a:r>
              <a:rPr lang="en-GB" baseline="0" dirty="0" smtClean="0"/>
              <a:t> then it’s really dire for those under 35.  Stats show that if you’re connected to a church in your 20s then you’re likely to be connected for life.  The problem isn’t people in their 20/30s leaving it’s that they never belonged in the first place.</a:t>
            </a:r>
            <a:endParaRPr lang="en-GB" dirty="0"/>
          </a:p>
        </p:txBody>
      </p:sp>
      <p:sp>
        <p:nvSpPr>
          <p:cNvPr id="4" name="Slide Number Placeholder 3"/>
          <p:cNvSpPr>
            <a:spLocks noGrp="1"/>
          </p:cNvSpPr>
          <p:nvPr>
            <p:ph type="sldNum" sz="quarter" idx="10"/>
          </p:nvPr>
        </p:nvSpPr>
        <p:spPr/>
        <p:txBody>
          <a:bodyPr/>
          <a:lstStyle/>
          <a:p>
            <a:pPr>
              <a:defRPr/>
            </a:pPr>
            <a:fld id="{A50B9B06-14E7-4285-951B-CA99074F4370}" type="slidenum">
              <a:rPr lang="en-GB" smtClean="0"/>
              <a:pPr>
                <a:defRPr/>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20 minutes on research.  But some things are working with young adults and seeing new expressions of church.  Intro</a:t>
            </a:r>
            <a:r>
              <a:rPr lang="en-GB" baseline="0" dirty="0" smtClean="0"/>
              <a:t> to research – who, when, where etc.</a:t>
            </a:r>
            <a:endParaRPr lang="en-GB" dirty="0"/>
          </a:p>
        </p:txBody>
      </p:sp>
      <p:sp>
        <p:nvSpPr>
          <p:cNvPr id="4" name="Slide Number Placeholder 3"/>
          <p:cNvSpPr>
            <a:spLocks noGrp="1"/>
          </p:cNvSpPr>
          <p:nvPr>
            <p:ph type="sldNum" sz="quarter" idx="10"/>
          </p:nvPr>
        </p:nvSpPr>
        <p:spPr/>
        <p:txBody>
          <a:bodyPr/>
          <a:lstStyle/>
          <a:p>
            <a:pPr>
              <a:defRPr/>
            </a:pPr>
            <a:fld id="{A50B9B06-14E7-4285-951B-CA99074F4370}" type="slidenum">
              <a:rPr lang="en-GB" smtClean="0"/>
              <a:pPr>
                <a:defRPr/>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 are big, lively and growing.</a:t>
            </a:r>
            <a:r>
              <a:rPr lang="en-GB" baseline="0" dirty="0" smtClean="0"/>
              <a:t>  However they tend to only attract those with some Church experience and draw them back in (Jerusalem, Judea &amp; bits of Samaria).  As these groups shrink each year there will be less people to draw on.  One church leader confessed that while the church had grown they had not actually seen anyone from outside ‘church’ join them in years.  But perhaps these churches contain potential leaders who are willing to go to the ends of the earth...</a:t>
            </a:r>
            <a:endParaRPr lang="en-GB" dirty="0"/>
          </a:p>
        </p:txBody>
      </p:sp>
      <p:sp>
        <p:nvSpPr>
          <p:cNvPr id="4" name="Slide Number Placeholder 3"/>
          <p:cNvSpPr>
            <a:spLocks noGrp="1"/>
          </p:cNvSpPr>
          <p:nvPr>
            <p:ph type="sldNum" sz="quarter" idx="10"/>
          </p:nvPr>
        </p:nvSpPr>
        <p:spPr/>
        <p:txBody>
          <a:bodyPr/>
          <a:lstStyle/>
          <a:p>
            <a:pPr>
              <a:defRPr/>
            </a:pPr>
            <a:fld id="{A50B9B06-14E7-4285-951B-CA99074F4370}" type="slidenum">
              <a:rPr lang="en-GB" smtClean="0"/>
              <a:pPr>
                <a:defRPr/>
              </a:pPr>
              <a:t>15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Interestingly whatever background the youth group came</a:t>
            </a:r>
            <a:r>
              <a:rPr lang="en-GB" baseline="0" dirty="0" smtClean="0"/>
              <a:t> from</a:t>
            </a:r>
            <a:r>
              <a:rPr lang="en-GB" dirty="0" smtClean="0"/>
              <a:t> by</a:t>
            </a:r>
            <a:r>
              <a:rPr lang="en-GB" baseline="0" dirty="0" smtClean="0"/>
              <a:t> their 20s this tended to be a middle class group.</a:t>
            </a:r>
            <a:endParaRPr lang="en-GB" dirty="0"/>
          </a:p>
        </p:txBody>
      </p:sp>
      <p:sp>
        <p:nvSpPr>
          <p:cNvPr id="4" name="Slide Number Placeholder 3"/>
          <p:cNvSpPr>
            <a:spLocks noGrp="1"/>
          </p:cNvSpPr>
          <p:nvPr>
            <p:ph type="sldNum" sz="quarter" idx="10"/>
          </p:nvPr>
        </p:nvSpPr>
        <p:spPr/>
        <p:txBody>
          <a:bodyPr/>
          <a:lstStyle/>
          <a:p>
            <a:pPr>
              <a:defRPr/>
            </a:pPr>
            <a:fld id="{A50B9B06-14E7-4285-951B-CA99074F4370}" type="slidenum">
              <a:rPr lang="en-GB" smtClean="0"/>
              <a:pPr>
                <a:defRPr/>
              </a:pPr>
              <a:t>16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Different groups faced different challenges.  Types</a:t>
            </a:r>
            <a:r>
              <a:rPr lang="en-GB" baseline="0" dirty="0" smtClean="0"/>
              <a:t> 3,4 &amp; 5</a:t>
            </a:r>
            <a:r>
              <a:rPr lang="en-GB" dirty="0" smtClean="0"/>
              <a:t> with a paid leader struggled when they moved on (e.g. OPM) but those without had a constant lack of resources.</a:t>
            </a:r>
            <a:r>
              <a:rPr lang="en-GB" baseline="0" dirty="0" smtClean="0"/>
              <a:t>  The size and success of each group was not affected by the style of leadership and all grew to the same size regardless of whether the leader was paid, trained, ordained, male or female.</a:t>
            </a:r>
            <a:endParaRPr lang="en-GB" dirty="0"/>
          </a:p>
        </p:txBody>
      </p:sp>
      <p:sp>
        <p:nvSpPr>
          <p:cNvPr id="4" name="Slide Number Placeholder 3"/>
          <p:cNvSpPr>
            <a:spLocks noGrp="1"/>
          </p:cNvSpPr>
          <p:nvPr>
            <p:ph type="sldNum" sz="quarter" idx="10"/>
          </p:nvPr>
        </p:nvSpPr>
        <p:spPr/>
        <p:txBody>
          <a:bodyPr/>
          <a:lstStyle/>
          <a:p>
            <a:pPr>
              <a:defRPr/>
            </a:pPr>
            <a:fld id="{A50B9B06-14E7-4285-951B-CA99074F4370}" type="slidenum">
              <a:rPr lang="en-GB" smtClean="0"/>
              <a:pPr>
                <a:defRPr/>
              </a:pPr>
              <a:t>22</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Surely once a young adult marries and has kids they all</a:t>
            </a:r>
            <a:r>
              <a:rPr lang="en-GB" baseline="0" dirty="0" smtClean="0"/>
              <a:t> return to church?!?!  Those in 3, 4 &amp; 5 don’t cross over into  church as we know it so these are set to continue.  As those with church backgrounds shrink these will become increasingly important.</a:t>
            </a:r>
            <a:endParaRPr lang="en-GB" dirty="0"/>
          </a:p>
        </p:txBody>
      </p:sp>
      <p:sp>
        <p:nvSpPr>
          <p:cNvPr id="4" name="Slide Number Placeholder 3"/>
          <p:cNvSpPr>
            <a:spLocks noGrp="1"/>
          </p:cNvSpPr>
          <p:nvPr>
            <p:ph type="sldNum" sz="quarter" idx="10"/>
          </p:nvPr>
        </p:nvSpPr>
        <p:spPr/>
        <p:txBody>
          <a:bodyPr/>
          <a:lstStyle/>
          <a:p>
            <a:pPr>
              <a:defRPr/>
            </a:pPr>
            <a:fld id="{A50B9B06-14E7-4285-951B-CA99074F4370}" type="slidenum">
              <a:rPr lang="en-GB" smtClean="0"/>
              <a:pPr>
                <a:defRPr/>
              </a:pPr>
              <a:t>23</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A50B9B06-14E7-4285-951B-CA99074F4370}" type="slidenum">
              <a:rPr lang="en-GB" smtClean="0"/>
              <a:pPr>
                <a:defRPr/>
              </a:pPr>
              <a:t>24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3F5FC72-4203-425C-8F0D-D8EA02B7A10D}"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5076E8A-BEBA-4946-8A46-D1F29E2ACDCA}"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929B25A-868B-4571-87A0-DA9E13E902EB}"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6DBC972-EB56-4AB2-AD71-DBB36F6B20DD}"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F2625E6-3921-4EE9-88D8-AF9515E7D2BF}"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5EF1461-C084-4C50-A7DA-4415B7A14D66}"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934BE800-542D-4D12-A4B8-4B9F5080481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49B0D228-A32A-4B71-B8B4-1E423E4F8ABA}"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59D9BD2C-1F05-4C72-9764-1E7EBB0ED22F}"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0F843EA-0F6F-4C2A-9800-EF259A5CEA8D}"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076BA7E-9A28-46C3-B678-546AE009B046}"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a:defRPr/>
            </a:pPr>
            <a:fld id="{1AD5D719-2896-4861-BC69-1D47673B426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3568" y="1844824"/>
            <a:ext cx="7772400" cy="1470025"/>
          </a:xfrm>
        </p:spPr>
        <p:txBody>
          <a:bodyPr/>
          <a:lstStyle/>
          <a:p>
            <a:r>
              <a:rPr lang="en-GB" sz="5400" dirty="0" smtClean="0">
                <a:solidFill>
                  <a:schemeClr val="tx1"/>
                </a:solidFill>
                <a:latin typeface="Trebuchet MS" pitchFamily="34" charset="0"/>
              </a:rPr>
              <a:t>National Deanery Conference 2014</a:t>
            </a:r>
          </a:p>
        </p:txBody>
      </p:sp>
      <p:sp>
        <p:nvSpPr>
          <p:cNvPr id="2051" name="Subtitle 2"/>
          <p:cNvSpPr>
            <a:spLocks noGrp="1"/>
          </p:cNvSpPr>
          <p:nvPr>
            <p:ph type="subTitle" idx="1"/>
          </p:nvPr>
        </p:nvSpPr>
        <p:spPr>
          <a:xfrm>
            <a:off x="1331640" y="3717032"/>
            <a:ext cx="6400800" cy="1752600"/>
          </a:xfrm>
        </p:spPr>
        <p:txBody>
          <a:bodyPr/>
          <a:lstStyle/>
          <a:p>
            <a:r>
              <a:rPr lang="en-US" dirty="0" smtClean="0">
                <a:solidFill>
                  <a:srgbClr val="7030A0"/>
                </a:solidFill>
                <a:latin typeface="Trebuchet MS" pitchFamily="34" charset="0"/>
              </a:rPr>
              <a:t>Unlocking the Mystery of Reaching Young Adults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l" eaLnBrk="1" hangingPunct="1"/>
            <a:r>
              <a:rPr lang="en-GB" sz="4000" smtClean="0">
                <a:latin typeface="Trebuchet MS" pitchFamily="34" charset="0"/>
              </a:rPr>
              <a:t>Community</a:t>
            </a:r>
          </a:p>
        </p:txBody>
      </p:sp>
      <p:sp>
        <p:nvSpPr>
          <p:cNvPr id="15363" name="Rectangle 3"/>
          <p:cNvSpPr>
            <a:spLocks noGrp="1" noChangeArrowheads="1"/>
          </p:cNvSpPr>
          <p:nvPr>
            <p:ph type="body" idx="1"/>
          </p:nvPr>
        </p:nvSpPr>
        <p:spPr/>
        <p:txBody>
          <a:bodyPr/>
          <a:lstStyle/>
          <a:p>
            <a:pPr eaLnBrk="1" hangingPunct="1"/>
            <a:endParaRPr lang="en-US" sz="1600" smtClean="0">
              <a:latin typeface="Trebuchet MS" pitchFamily="34" charset="0"/>
            </a:endParaRPr>
          </a:p>
        </p:txBody>
      </p:sp>
      <p:pic>
        <p:nvPicPr>
          <p:cNvPr id="15364" name="Picture 6" descr="community"/>
          <p:cNvPicPr>
            <a:picLocks noChangeAspect="1" noChangeArrowheads="1"/>
          </p:cNvPicPr>
          <p:nvPr/>
        </p:nvPicPr>
        <p:blipFill>
          <a:blip r:embed="rId2" cstate="print"/>
          <a:srcRect/>
          <a:stretch>
            <a:fillRect/>
          </a:stretch>
        </p:blipFill>
        <p:spPr bwMode="auto">
          <a:xfrm>
            <a:off x="3492500" y="1281113"/>
            <a:ext cx="5651500" cy="3876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l" eaLnBrk="1" hangingPunct="1"/>
            <a:r>
              <a:rPr lang="en-GB" sz="4000" smtClean="0">
                <a:latin typeface="Trebuchet MS" pitchFamily="34" charset="0"/>
              </a:rPr>
              <a:t>Authenticity</a:t>
            </a:r>
          </a:p>
        </p:txBody>
      </p:sp>
      <p:sp>
        <p:nvSpPr>
          <p:cNvPr id="16387" name="Rectangle 3"/>
          <p:cNvSpPr>
            <a:spLocks noGrp="1" noChangeArrowheads="1"/>
          </p:cNvSpPr>
          <p:nvPr>
            <p:ph type="body" idx="1"/>
          </p:nvPr>
        </p:nvSpPr>
        <p:spPr/>
        <p:txBody>
          <a:bodyPr/>
          <a:lstStyle/>
          <a:p>
            <a:pPr eaLnBrk="1" hangingPunct="1"/>
            <a:endParaRPr lang="en-US" sz="1600" smtClean="0">
              <a:latin typeface="Trebuchet MS" pitchFamily="34" charset="0"/>
            </a:endParaRPr>
          </a:p>
        </p:txBody>
      </p:sp>
      <p:pic>
        <p:nvPicPr>
          <p:cNvPr id="16388" name="Picture 4" descr="authentic"/>
          <p:cNvPicPr>
            <a:picLocks noChangeAspect="1" noChangeArrowheads="1"/>
          </p:cNvPicPr>
          <p:nvPr/>
        </p:nvPicPr>
        <p:blipFill>
          <a:blip r:embed="rId2" cstate="print"/>
          <a:srcRect/>
          <a:stretch>
            <a:fillRect/>
          </a:stretch>
        </p:blipFill>
        <p:spPr bwMode="auto">
          <a:xfrm>
            <a:off x="3468688" y="1268413"/>
            <a:ext cx="5675312" cy="3778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l" eaLnBrk="1" hangingPunct="1"/>
            <a:r>
              <a:rPr lang="en-GB" sz="4000" smtClean="0">
                <a:latin typeface="Trebuchet MS" pitchFamily="34" charset="0"/>
              </a:rPr>
              <a:t>Doubt</a:t>
            </a:r>
          </a:p>
        </p:txBody>
      </p:sp>
      <p:sp>
        <p:nvSpPr>
          <p:cNvPr id="17411" name="Rectangle 3"/>
          <p:cNvSpPr>
            <a:spLocks noGrp="1" noChangeArrowheads="1"/>
          </p:cNvSpPr>
          <p:nvPr>
            <p:ph type="body" idx="1"/>
          </p:nvPr>
        </p:nvSpPr>
        <p:spPr/>
        <p:txBody>
          <a:bodyPr/>
          <a:lstStyle/>
          <a:p>
            <a:pPr eaLnBrk="1" hangingPunct="1"/>
            <a:endParaRPr lang="en-US" sz="1600" smtClean="0">
              <a:latin typeface="Trebuchet MS" pitchFamily="34" charset="0"/>
            </a:endParaRPr>
          </a:p>
        </p:txBody>
      </p:sp>
      <p:pic>
        <p:nvPicPr>
          <p:cNvPr id="17412" name="Picture 4" descr="authentic"/>
          <p:cNvPicPr>
            <a:picLocks noChangeAspect="1" noChangeArrowheads="1"/>
          </p:cNvPicPr>
          <p:nvPr/>
        </p:nvPicPr>
        <p:blipFill>
          <a:blip r:embed="rId2" cstate="print"/>
          <a:srcRect/>
          <a:stretch>
            <a:fillRect/>
          </a:stretch>
        </p:blipFill>
        <p:spPr bwMode="auto">
          <a:xfrm>
            <a:off x="3468688" y="1268413"/>
            <a:ext cx="5675312" cy="3778250"/>
          </a:xfrm>
          <a:prstGeom prst="rect">
            <a:avLst/>
          </a:prstGeom>
          <a:noFill/>
          <a:ln w="9525">
            <a:noFill/>
            <a:miter lim="800000"/>
            <a:headEnd/>
            <a:tailEnd/>
          </a:ln>
        </p:spPr>
      </p:pic>
      <p:pic>
        <p:nvPicPr>
          <p:cNvPr id="17413" name="Picture 8" descr="6"/>
          <p:cNvPicPr>
            <a:picLocks noChangeAspect="1" noChangeArrowheads="1"/>
          </p:cNvPicPr>
          <p:nvPr/>
        </p:nvPicPr>
        <p:blipFill>
          <a:blip r:embed="rId3" cstate="print"/>
          <a:srcRect/>
          <a:stretch>
            <a:fillRect/>
          </a:stretch>
        </p:blipFill>
        <p:spPr bwMode="auto">
          <a:xfrm>
            <a:off x="3419475" y="1268413"/>
            <a:ext cx="5724525" cy="3783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l" eaLnBrk="1" hangingPunct="1"/>
            <a:r>
              <a:rPr lang="en-GB" sz="4000" smtClean="0">
                <a:latin typeface="Trebuchet MS" pitchFamily="34" charset="0"/>
              </a:rPr>
              <a:t>Spirituality</a:t>
            </a:r>
          </a:p>
        </p:txBody>
      </p:sp>
      <p:pic>
        <p:nvPicPr>
          <p:cNvPr id="18435" name="Picture 4" descr="authentic"/>
          <p:cNvPicPr>
            <a:picLocks noChangeAspect="1" noChangeArrowheads="1"/>
          </p:cNvPicPr>
          <p:nvPr/>
        </p:nvPicPr>
        <p:blipFill>
          <a:blip r:embed="rId2" cstate="print"/>
          <a:srcRect/>
          <a:stretch>
            <a:fillRect/>
          </a:stretch>
        </p:blipFill>
        <p:spPr bwMode="auto">
          <a:xfrm>
            <a:off x="3468688" y="1268413"/>
            <a:ext cx="5675312" cy="3778250"/>
          </a:xfrm>
          <a:prstGeom prst="rect">
            <a:avLst/>
          </a:prstGeom>
          <a:noFill/>
          <a:ln w="9525">
            <a:noFill/>
            <a:miter lim="800000"/>
            <a:headEnd/>
            <a:tailEnd/>
          </a:ln>
        </p:spPr>
      </p:pic>
      <p:sp>
        <p:nvSpPr>
          <p:cNvPr id="18436" name="Rectangle 5"/>
          <p:cNvSpPr>
            <a:spLocks noGrp="1" noChangeArrowheads="1"/>
          </p:cNvSpPr>
          <p:nvPr>
            <p:ph type="body" idx="1"/>
          </p:nvPr>
        </p:nvSpPr>
        <p:spPr/>
        <p:txBody>
          <a:bodyPr/>
          <a:lstStyle/>
          <a:p>
            <a:pPr eaLnBrk="1" hangingPunct="1"/>
            <a:endParaRPr lang="en-US" smtClean="0"/>
          </a:p>
        </p:txBody>
      </p:sp>
      <p:pic>
        <p:nvPicPr>
          <p:cNvPr id="18437" name="Picture 6" descr="pray"/>
          <p:cNvPicPr>
            <a:picLocks noChangeAspect="1" noChangeArrowheads="1"/>
          </p:cNvPicPr>
          <p:nvPr/>
        </p:nvPicPr>
        <p:blipFill>
          <a:blip r:embed="rId3" cstate="print"/>
          <a:srcRect/>
          <a:stretch>
            <a:fillRect/>
          </a:stretch>
        </p:blipFill>
        <p:spPr bwMode="auto">
          <a:xfrm>
            <a:off x="3492500" y="1268413"/>
            <a:ext cx="5651500" cy="3767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l" eaLnBrk="1" hangingPunct="1"/>
            <a:r>
              <a:rPr lang="en-GB" sz="4000" smtClean="0">
                <a:latin typeface="Trebuchet MS" pitchFamily="34" charset="0"/>
              </a:rPr>
              <a:t>Change</a:t>
            </a:r>
          </a:p>
        </p:txBody>
      </p:sp>
      <p:pic>
        <p:nvPicPr>
          <p:cNvPr id="19459" name="Picture 6" descr="change"/>
          <p:cNvPicPr>
            <a:picLocks noChangeAspect="1" noChangeArrowheads="1"/>
          </p:cNvPicPr>
          <p:nvPr/>
        </p:nvPicPr>
        <p:blipFill>
          <a:blip r:embed="rId2" cstate="print"/>
          <a:srcRect/>
          <a:stretch>
            <a:fillRect/>
          </a:stretch>
        </p:blipFill>
        <p:spPr bwMode="auto">
          <a:xfrm>
            <a:off x="4427538" y="1773238"/>
            <a:ext cx="4284662" cy="3032125"/>
          </a:xfrm>
          <a:prstGeom prst="rect">
            <a:avLst/>
          </a:prstGeom>
          <a:noFill/>
          <a:ln w="9525">
            <a:noFill/>
            <a:miter lim="800000"/>
            <a:headEnd/>
            <a:tailEnd/>
          </a:ln>
        </p:spPr>
      </p:pic>
      <p:pic>
        <p:nvPicPr>
          <p:cNvPr id="19460" name="Picture 7" descr="Person_2"/>
          <p:cNvPicPr>
            <a:picLocks noGrp="1" noChangeAspect="1" noChangeArrowheads="1"/>
          </p:cNvPicPr>
          <p:nvPr>
            <p:ph type="body" idx="1"/>
          </p:nvPr>
        </p:nvPicPr>
        <p:blipFill>
          <a:blip r:embed="rId3" cstate="print"/>
          <a:srcRect/>
          <a:stretch>
            <a:fillRect/>
          </a:stretch>
        </p:blipFill>
        <p:spPr>
          <a:xfrm rot="342374">
            <a:off x="4840288" y="3709988"/>
            <a:ext cx="587375" cy="827087"/>
          </a:xfrm>
          <a:noFill/>
        </p:spPr>
      </p:pic>
      <p:pic>
        <p:nvPicPr>
          <p:cNvPr id="19461" name="Picture 9" descr="Person_1"/>
          <p:cNvPicPr>
            <a:picLocks noChangeAspect="1" noChangeArrowheads="1"/>
          </p:cNvPicPr>
          <p:nvPr/>
        </p:nvPicPr>
        <p:blipFill>
          <a:blip r:embed="rId4" cstate="print"/>
          <a:srcRect/>
          <a:stretch>
            <a:fillRect/>
          </a:stretch>
        </p:blipFill>
        <p:spPr bwMode="auto">
          <a:xfrm rot="-229048">
            <a:off x="4500563" y="3644900"/>
            <a:ext cx="425450" cy="808038"/>
          </a:xfrm>
          <a:prstGeom prst="rect">
            <a:avLst/>
          </a:prstGeom>
          <a:noFill/>
          <a:ln w="9525" algn="ctr">
            <a:noFill/>
            <a:miter lim="800000"/>
            <a:headEnd/>
            <a:tailEnd/>
          </a:ln>
        </p:spPr>
      </p:pic>
      <p:pic>
        <p:nvPicPr>
          <p:cNvPr id="19462" name="Picture 12" descr="Person_3 plus ballon"/>
          <p:cNvPicPr>
            <a:picLocks noChangeAspect="1" noChangeArrowheads="1"/>
          </p:cNvPicPr>
          <p:nvPr/>
        </p:nvPicPr>
        <p:blipFill>
          <a:blip r:embed="rId5" cstate="print"/>
          <a:srcRect/>
          <a:stretch>
            <a:fillRect/>
          </a:stretch>
        </p:blipFill>
        <p:spPr bwMode="auto">
          <a:xfrm rot="466262">
            <a:off x="7308850" y="1196975"/>
            <a:ext cx="711200" cy="223202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95288" y="692150"/>
            <a:ext cx="4978400" cy="941388"/>
          </a:xfrm>
        </p:spPr>
        <p:txBody>
          <a:bodyPr/>
          <a:lstStyle/>
          <a:p>
            <a:pPr algn="l" eaLnBrk="1" hangingPunct="1"/>
            <a:r>
              <a:rPr lang="en-GB" sz="4000" smtClean="0">
                <a:latin typeface="Trebuchet MS" pitchFamily="34" charset="0"/>
              </a:rPr>
              <a:t>1. Church </a:t>
            </a:r>
            <a:br>
              <a:rPr lang="en-GB" sz="4000" smtClean="0">
                <a:latin typeface="Trebuchet MS" pitchFamily="34" charset="0"/>
              </a:rPr>
            </a:br>
            <a:r>
              <a:rPr lang="en-GB" sz="4000" smtClean="0">
                <a:latin typeface="Trebuchet MS" pitchFamily="34" charset="0"/>
              </a:rPr>
              <a:t>    planting hubs</a:t>
            </a:r>
          </a:p>
        </p:txBody>
      </p:sp>
      <p:sp>
        <p:nvSpPr>
          <p:cNvPr id="20483" name="Rectangle 3"/>
          <p:cNvSpPr>
            <a:spLocks noGrp="1" noChangeArrowheads="1"/>
          </p:cNvSpPr>
          <p:nvPr>
            <p:ph type="body" idx="1"/>
          </p:nvPr>
        </p:nvSpPr>
        <p:spPr>
          <a:xfrm>
            <a:off x="457200" y="2060575"/>
            <a:ext cx="4978400" cy="4065588"/>
          </a:xfrm>
        </p:spPr>
        <p:txBody>
          <a:bodyPr/>
          <a:lstStyle/>
          <a:p>
            <a:pPr marL="609600" indent="-609600" eaLnBrk="1" hangingPunct="1">
              <a:buFontTx/>
              <a:buNone/>
            </a:pPr>
            <a:endParaRPr lang="en-GB" sz="2800" smtClean="0">
              <a:latin typeface="Bradley Hand ITC" pitchFamily="66" charset="0"/>
            </a:endParaRPr>
          </a:p>
          <a:p>
            <a:pPr marL="609600" indent="-609600" eaLnBrk="1" hangingPunct="1">
              <a:buFontTx/>
              <a:buNone/>
            </a:pPr>
            <a:r>
              <a:rPr lang="en-GB" sz="2800" b="1" smtClean="0">
                <a:latin typeface="Bradley Hand ITC" pitchFamily="66" charset="0"/>
              </a:rPr>
              <a:t>“How do we retain and attract </a:t>
            </a:r>
          </a:p>
          <a:p>
            <a:pPr marL="609600" indent="-609600" eaLnBrk="1" hangingPunct="1">
              <a:buFontTx/>
              <a:buNone/>
            </a:pPr>
            <a:r>
              <a:rPr lang="en-GB" sz="2800" b="1" smtClean="0">
                <a:latin typeface="Bradley Hand ITC" pitchFamily="66" charset="0"/>
              </a:rPr>
              <a:t>more young adults?”</a:t>
            </a:r>
          </a:p>
          <a:p>
            <a:pPr marL="609600" indent="-609600" eaLnBrk="1" hangingPunct="1">
              <a:buFontTx/>
              <a:buNone/>
            </a:pPr>
            <a:endParaRPr lang="en-GB" sz="2800" b="1" smtClean="0">
              <a:latin typeface="Bradley Hand ITC" pitchFamily="66" charset="0"/>
            </a:endParaRPr>
          </a:p>
          <a:p>
            <a:pPr marL="609600" indent="-609600" eaLnBrk="1" hangingPunct="1">
              <a:buFontTx/>
              <a:buNone/>
            </a:pPr>
            <a:endParaRPr lang="en-GB" sz="2800" b="1" smtClean="0">
              <a:latin typeface="Bradley Hand ITC" pitchFamily="66" charset="0"/>
            </a:endParaRPr>
          </a:p>
          <a:p>
            <a:pPr marL="609600" indent="-609600" eaLnBrk="1" hangingPunct="1">
              <a:buFontTx/>
              <a:buNone/>
            </a:pPr>
            <a:endParaRPr lang="en-GB" sz="2800" b="1" smtClean="0">
              <a:latin typeface="Bradley Hand ITC" pitchFamily="66" charset="0"/>
            </a:endParaRPr>
          </a:p>
        </p:txBody>
      </p:sp>
      <p:pic>
        <p:nvPicPr>
          <p:cNvPr id="20484" name="Picture 4"/>
          <p:cNvPicPr>
            <a:picLocks noChangeAspect="1" noChangeArrowheads="1"/>
          </p:cNvPicPr>
          <p:nvPr/>
        </p:nvPicPr>
        <p:blipFill>
          <a:blip r:embed="rId3" cstate="print"/>
          <a:srcRect/>
          <a:stretch>
            <a:fillRect/>
          </a:stretch>
        </p:blipFill>
        <p:spPr bwMode="auto">
          <a:xfrm>
            <a:off x="5473700" y="0"/>
            <a:ext cx="36703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8313" y="620713"/>
            <a:ext cx="4906962" cy="1143000"/>
          </a:xfrm>
        </p:spPr>
        <p:txBody>
          <a:bodyPr/>
          <a:lstStyle/>
          <a:p>
            <a:pPr algn="l" eaLnBrk="1" hangingPunct="1"/>
            <a:r>
              <a:rPr lang="en-GB" sz="4000" smtClean="0">
                <a:latin typeface="Trebuchet MS" pitchFamily="34" charset="0"/>
              </a:rPr>
              <a:t>2. Youth church           </a:t>
            </a:r>
            <a:br>
              <a:rPr lang="en-GB" sz="4000" smtClean="0">
                <a:latin typeface="Trebuchet MS" pitchFamily="34" charset="0"/>
              </a:rPr>
            </a:br>
            <a:r>
              <a:rPr lang="en-GB" sz="4000" smtClean="0">
                <a:latin typeface="Trebuchet MS" pitchFamily="34" charset="0"/>
              </a:rPr>
              <a:t>    grown up</a:t>
            </a:r>
          </a:p>
        </p:txBody>
      </p:sp>
      <p:sp>
        <p:nvSpPr>
          <p:cNvPr id="21507" name="Rectangle 3"/>
          <p:cNvSpPr>
            <a:spLocks noGrp="1" noChangeArrowheads="1"/>
          </p:cNvSpPr>
          <p:nvPr>
            <p:ph type="body" idx="1"/>
          </p:nvPr>
        </p:nvSpPr>
        <p:spPr>
          <a:xfrm>
            <a:off x="468313" y="1989138"/>
            <a:ext cx="4824412" cy="4525962"/>
          </a:xfrm>
        </p:spPr>
        <p:txBody>
          <a:bodyPr/>
          <a:lstStyle/>
          <a:p>
            <a:pPr eaLnBrk="1" hangingPunct="1">
              <a:buFontTx/>
              <a:buNone/>
            </a:pPr>
            <a:endParaRPr lang="en-GB" sz="2800" b="1" smtClean="0">
              <a:latin typeface="Bradley Hand ITC" pitchFamily="66" charset="0"/>
            </a:endParaRPr>
          </a:p>
          <a:p>
            <a:pPr eaLnBrk="1" hangingPunct="1">
              <a:buFontTx/>
              <a:buNone/>
            </a:pPr>
            <a:r>
              <a:rPr lang="en-GB" sz="2800" b="1" smtClean="0">
                <a:latin typeface="Bradley Hand ITC" pitchFamily="66" charset="0"/>
              </a:rPr>
              <a:t>“How do we grow up into adult church for us?”</a:t>
            </a:r>
          </a:p>
          <a:p>
            <a:pPr eaLnBrk="1" hangingPunct="1"/>
            <a:endParaRPr lang="en-GB" smtClean="0">
              <a:latin typeface="Bradley Hand ITC" pitchFamily="66" charset="0"/>
            </a:endParaRPr>
          </a:p>
        </p:txBody>
      </p:sp>
      <p:pic>
        <p:nvPicPr>
          <p:cNvPr id="21508" name="Picture 4"/>
          <p:cNvPicPr>
            <a:picLocks noChangeAspect="1" noChangeArrowheads="1"/>
          </p:cNvPicPr>
          <p:nvPr/>
        </p:nvPicPr>
        <p:blipFill>
          <a:blip r:embed="rId3" cstate="print"/>
          <a:srcRect/>
          <a:stretch>
            <a:fillRect/>
          </a:stretch>
        </p:blipFill>
        <p:spPr bwMode="auto">
          <a:xfrm>
            <a:off x="5486400" y="0"/>
            <a:ext cx="36576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95288" y="1052513"/>
            <a:ext cx="4978400" cy="941387"/>
          </a:xfrm>
        </p:spPr>
        <p:txBody>
          <a:bodyPr/>
          <a:lstStyle/>
          <a:p>
            <a:pPr algn="l" eaLnBrk="1" hangingPunct="1"/>
            <a:r>
              <a:rPr lang="en-GB" sz="4000" smtClean="0">
                <a:latin typeface="Trebuchet MS" pitchFamily="34" charset="0"/>
              </a:rPr>
              <a:t>3. Deconstructed    </a:t>
            </a:r>
            <a:br>
              <a:rPr lang="en-GB" sz="4000" smtClean="0">
                <a:latin typeface="Trebuchet MS" pitchFamily="34" charset="0"/>
              </a:rPr>
            </a:br>
            <a:r>
              <a:rPr lang="en-GB" sz="4000" smtClean="0">
                <a:latin typeface="Trebuchet MS" pitchFamily="34" charset="0"/>
              </a:rPr>
              <a:t>    church </a:t>
            </a:r>
            <a:br>
              <a:rPr lang="en-GB" sz="4000" smtClean="0">
                <a:latin typeface="Trebuchet MS" pitchFamily="34" charset="0"/>
              </a:rPr>
            </a:br>
            <a:endParaRPr lang="en-GB" sz="4000" smtClean="0">
              <a:latin typeface="Trebuchet MS" pitchFamily="34" charset="0"/>
            </a:endParaRPr>
          </a:p>
        </p:txBody>
      </p:sp>
      <p:pic>
        <p:nvPicPr>
          <p:cNvPr id="22531" name="Picture 3"/>
          <p:cNvPicPr>
            <a:picLocks noChangeAspect="1" noChangeArrowheads="1"/>
          </p:cNvPicPr>
          <p:nvPr/>
        </p:nvPicPr>
        <p:blipFill>
          <a:blip r:embed="rId2" cstate="print"/>
          <a:srcRect/>
          <a:stretch>
            <a:fillRect/>
          </a:stretch>
        </p:blipFill>
        <p:spPr bwMode="auto">
          <a:xfrm>
            <a:off x="5473700" y="0"/>
            <a:ext cx="3670300" cy="6858000"/>
          </a:xfrm>
          <a:prstGeom prst="rect">
            <a:avLst/>
          </a:prstGeom>
          <a:noFill/>
          <a:ln w="9525">
            <a:noFill/>
            <a:miter lim="800000"/>
            <a:headEnd/>
            <a:tailEnd/>
          </a:ln>
          <a:effectLst/>
        </p:spPr>
      </p:pic>
      <p:sp>
        <p:nvSpPr>
          <p:cNvPr id="22532" name="Rectangle 4"/>
          <p:cNvSpPr>
            <a:spLocks noGrp="1" noChangeArrowheads="1"/>
          </p:cNvSpPr>
          <p:nvPr>
            <p:ph type="body" idx="1"/>
          </p:nvPr>
        </p:nvSpPr>
        <p:spPr>
          <a:xfrm>
            <a:off x="457200" y="1600200"/>
            <a:ext cx="4330700" cy="4525963"/>
          </a:xfrm>
        </p:spPr>
        <p:txBody>
          <a:bodyPr/>
          <a:lstStyle/>
          <a:p>
            <a:pPr eaLnBrk="1" hangingPunct="1">
              <a:buFontTx/>
              <a:buNone/>
            </a:pPr>
            <a:endParaRPr lang="en-GB" sz="2800" smtClean="0">
              <a:latin typeface="Bradley Hand ITC" pitchFamily="66" charset="0"/>
            </a:endParaRPr>
          </a:p>
          <a:p>
            <a:pPr eaLnBrk="1" hangingPunct="1">
              <a:buFontTx/>
              <a:buNone/>
            </a:pPr>
            <a:endParaRPr lang="en-GB" sz="2800" smtClean="0">
              <a:latin typeface="Bradley Hand ITC" pitchFamily="66" charset="0"/>
            </a:endParaRPr>
          </a:p>
          <a:p>
            <a:pPr eaLnBrk="1" hangingPunct="1">
              <a:buFontTx/>
              <a:buNone/>
            </a:pPr>
            <a:r>
              <a:rPr lang="en-GB" sz="2800" b="1" smtClean="0">
                <a:latin typeface="Bradley Hand ITC" pitchFamily="66" charset="0"/>
              </a:rPr>
              <a:t>  “What is Church?”</a:t>
            </a:r>
          </a:p>
        </p:txBody>
      </p:sp>
      <p:pic>
        <p:nvPicPr>
          <p:cNvPr id="22533" name="Picture 5"/>
          <p:cNvPicPr>
            <a:picLocks noChangeAspect="1" noChangeArrowheads="1"/>
          </p:cNvPicPr>
          <p:nvPr/>
        </p:nvPicPr>
        <p:blipFill>
          <a:blip r:embed="rId3" cstate="print"/>
          <a:srcRect/>
          <a:stretch>
            <a:fillRect/>
          </a:stretch>
        </p:blipFill>
        <p:spPr bwMode="auto">
          <a:xfrm>
            <a:off x="5202238" y="0"/>
            <a:ext cx="3941762"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95288" y="765175"/>
            <a:ext cx="4978400" cy="941388"/>
          </a:xfrm>
        </p:spPr>
        <p:txBody>
          <a:bodyPr/>
          <a:lstStyle/>
          <a:p>
            <a:pPr algn="l" eaLnBrk="1" hangingPunct="1"/>
            <a:r>
              <a:rPr lang="en-GB" sz="4000" smtClean="0">
                <a:latin typeface="Trebuchet MS" pitchFamily="34" charset="0"/>
              </a:rPr>
              <a:t>4. Church on the     </a:t>
            </a:r>
            <a:br>
              <a:rPr lang="en-GB" sz="4000" smtClean="0">
                <a:latin typeface="Trebuchet MS" pitchFamily="34" charset="0"/>
              </a:rPr>
            </a:br>
            <a:r>
              <a:rPr lang="en-GB" sz="4000" smtClean="0">
                <a:latin typeface="Trebuchet MS" pitchFamily="34" charset="0"/>
              </a:rPr>
              <a:t>    margins</a:t>
            </a:r>
          </a:p>
        </p:txBody>
      </p:sp>
      <p:sp>
        <p:nvSpPr>
          <p:cNvPr id="23555" name="Rectangle 3"/>
          <p:cNvSpPr>
            <a:spLocks noGrp="1" noChangeArrowheads="1"/>
          </p:cNvSpPr>
          <p:nvPr>
            <p:ph type="body" idx="1"/>
          </p:nvPr>
        </p:nvSpPr>
        <p:spPr>
          <a:xfrm>
            <a:off x="457200" y="2060575"/>
            <a:ext cx="4978400" cy="4065588"/>
          </a:xfrm>
        </p:spPr>
        <p:txBody>
          <a:bodyPr/>
          <a:lstStyle/>
          <a:p>
            <a:pPr marL="609600" indent="-609600" eaLnBrk="1" hangingPunct="1">
              <a:buFontTx/>
              <a:buNone/>
            </a:pPr>
            <a:endParaRPr lang="en-GB" sz="2800" smtClean="0">
              <a:latin typeface="Bradley Hand ITC" pitchFamily="66" charset="0"/>
            </a:endParaRPr>
          </a:p>
          <a:p>
            <a:pPr marL="609600" indent="-609600" eaLnBrk="1" hangingPunct="1">
              <a:buFontTx/>
              <a:buNone/>
            </a:pPr>
            <a:endParaRPr lang="en-GB" sz="2800" b="1" smtClean="0">
              <a:latin typeface="Bradley Hand ITC" pitchFamily="66" charset="0"/>
            </a:endParaRPr>
          </a:p>
          <a:p>
            <a:pPr marL="609600" indent="-609600" eaLnBrk="1" hangingPunct="1">
              <a:buFontTx/>
              <a:buNone/>
            </a:pPr>
            <a:endParaRPr lang="en-GB" sz="2800" b="1" smtClean="0">
              <a:latin typeface="Bradley Hand ITC" pitchFamily="66" charset="0"/>
            </a:endParaRPr>
          </a:p>
          <a:p>
            <a:pPr marL="609600" indent="-609600" eaLnBrk="1" hangingPunct="1">
              <a:buFontTx/>
              <a:buNone/>
            </a:pPr>
            <a:endParaRPr lang="en-GB" sz="2800" b="1" smtClean="0">
              <a:latin typeface="Bradley Hand ITC" pitchFamily="66" charset="0"/>
            </a:endParaRPr>
          </a:p>
          <a:p>
            <a:pPr marL="609600" indent="-609600" eaLnBrk="1" hangingPunct="1">
              <a:buFontTx/>
              <a:buNone/>
            </a:pPr>
            <a:endParaRPr lang="en-GB" sz="2800" b="1" smtClean="0">
              <a:latin typeface="Bradley Hand ITC" pitchFamily="66" charset="0"/>
            </a:endParaRPr>
          </a:p>
        </p:txBody>
      </p:sp>
      <p:pic>
        <p:nvPicPr>
          <p:cNvPr id="23556" name="Picture 4"/>
          <p:cNvPicPr>
            <a:picLocks noChangeAspect="1" noChangeArrowheads="1"/>
          </p:cNvPicPr>
          <p:nvPr/>
        </p:nvPicPr>
        <p:blipFill>
          <a:blip r:embed="rId2" cstate="print"/>
          <a:srcRect/>
          <a:stretch>
            <a:fillRect/>
          </a:stretch>
        </p:blipFill>
        <p:spPr bwMode="auto">
          <a:xfrm>
            <a:off x="5473700" y="0"/>
            <a:ext cx="3670300" cy="6858000"/>
          </a:xfrm>
          <a:prstGeom prst="rect">
            <a:avLst/>
          </a:prstGeom>
          <a:noFill/>
          <a:ln w="9525">
            <a:noFill/>
            <a:miter lim="800000"/>
            <a:headEnd/>
            <a:tailEnd/>
          </a:ln>
          <a:effectLst/>
        </p:spPr>
      </p:pic>
      <p:pic>
        <p:nvPicPr>
          <p:cNvPr id="23557" name="Picture 5"/>
          <p:cNvPicPr>
            <a:picLocks noChangeAspect="1" noChangeArrowheads="1"/>
          </p:cNvPicPr>
          <p:nvPr/>
        </p:nvPicPr>
        <p:blipFill>
          <a:blip r:embed="rId3" cstate="print"/>
          <a:srcRect/>
          <a:stretch>
            <a:fillRect/>
          </a:stretch>
        </p:blipFill>
        <p:spPr bwMode="auto">
          <a:xfrm>
            <a:off x="5351463" y="0"/>
            <a:ext cx="3792537" cy="6858000"/>
          </a:xfrm>
          <a:prstGeom prst="rect">
            <a:avLst/>
          </a:prstGeom>
          <a:noFill/>
          <a:ln w="9525">
            <a:noFill/>
            <a:miter lim="800000"/>
            <a:headEnd/>
            <a:tailEnd/>
          </a:ln>
          <a:effectLst/>
        </p:spPr>
      </p:pic>
      <p:sp>
        <p:nvSpPr>
          <p:cNvPr id="23558" name="Text Box 6"/>
          <p:cNvSpPr txBox="1">
            <a:spLocks noChangeArrowheads="1"/>
          </p:cNvSpPr>
          <p:nvPr/>
        </p:nvSpPr>
        <p:spPr bwMode="auto">
          <a:xfrm>
            <a:off x="755650" y="2565400"/>
            <a:ext cx="3313113" cy="366713"/>
          </a:xfrm>
          <a:prstGeom prst="rect">
            <a:avLst/>
          </a:prstGeom>
          <a:noFill/>
          <a:ln w="9525">
            <a:noFill/>
            <a:miter lim="800000"/>
            <a:headEnd/>
            <a:tailEnd/>
          </a:ln>
          <a:effectLst/>
        </p:spPr>
        <p:txBody>
          <a:bodyPr>
            <a:spAutoFit/>
          </a:bodyPr>
          <a:lstStyle/>
          <a:p>
            <a:pPr>
              <a:spcBef>
                <a:spcPct val="50000"/>
              </a:spcBef>
            </a:pPr>
            <a:endParaRPr lang="en-US" b="0"/>
          </a:p>
        </p:txBody>
      </p:sp>
      <p:sp>
        <p:nvSpPr>
          <p:cNvPr id="23559" name="Rectangle 7"/>
          <p:cNvSpPr>
            <a:spLocks noChangeArrowheads="1"/>
          </p:cNvSpPr>
          <p:nvPr/>
        </p:nvSpPr>
        <p:spPr bwMode="auto">
          <a:xfrm>
            <a:off x="457200" y="1600200"/>
            <a:ext cx="5051425" cy="4525963"/>
          </a:xfrm>
          <a:prstGeom prst="rect">
            <a:avLst/>
          </a:prstGeom>
          <a:noFill/>
          <a:ln w="9525">
            <a:noFill/>
            <a:miter lim="800000"/>
            <a:headEnd/>
            <a:tailEnd/>
          </a:ln>
          <a:effectLst/>
        </p:spPr>
        <p:txBody>
          <a:bodyPr/>
          <a:lstStyle/>
          <a:p>
            <a:pPr marL="342900" indent="-342900">
              <a:spcBef>
                <a:spcPct val="20000"/>
              </a:spcBef>
            </a:pPr>
            <a:endParaRPr lang="en-GB" sz="2800" b="0">
              <a:latin typeface="Bradley Hand ITC" pitchFamily="66" charset="0"/>
            </a:endParaRPr>
          </a:p>
          <a:p>
            <a:pPr marL="342900" indent="-342900">
              <a:spcBef>
                <a:spcPct val="20000"/>
              </a:spcBef>
            </a:pPr>
            <a:endParaRPr lang="en-GB" sz="2800" b="0">
              <a:latin typeface="Bradley Hand ITC" pitchFamily="66" charset="0"/>
            </a:endParaRPr>
          </a:p>
          <a:p>
            <a:pPr marL="342900" indent="-342900">
              <a:spcBef>
                <a:spcPct val="20000"/>
              </a:spcBef>
            </a:pPr>
            <a:r>
              <a:rPr lang="en-GB" sz="2800">
                <a:latin typeface="Bradley Hand ITC" pitchFamily="66" charset="0"/>
              </a:rPr>
              <a:t>“What is gospel transformation for the poor?”</a:t>
            </a:r>
          </a:p>
          <a:p>
            <a:pPr marL="342900" indent="-342900">
              <a:spcBef>
                <a:spcPct val="20000"/>
              </a:spcBef>
            </a:pPr>
            <a:endParaRPr lang="en-GB" sz="2800">
              <a:latin typeface="Bradley Hand ITC" pitchFamily="66"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95288" y="1052513"/>
            <a:ext cx="4978400" cy="941387"/>
          </a:xfrm>
        </p:spPr>
        <p:txBody>
          <a:bodyPr/>
          <a:lstStyle/>
          <a:p>
            <a:pPr algn="l" eaLnBrk="1" hangingPunct="1"/>
            <a:r>
              <a:rPr lang="en-GB" sz="4000" smtClean="0">
                <a:latin typeface="Trebuchet MS" pitchFamily="34" charset="0"/>
              </a:rPr>
              <a:t>5. Context shaped    </a:t>
            </a:r>
            <a:br>
              <a:rPr lang="en-GB" sz="4000" smtClean="0">
                <a:latin typeface="Trebuchet MS" pitchFamily="34" charset="0"/>
              </a:rPr>
            </a:br>
            <a:r>
              <a:rPr lang="en-GB" sz="4000" smtClean="0">
                <a:latin typeface="Trebuchet MS" pitchFamily="34" charset="0"/>
              </a:rPr>
              <a:t>    church </a:t>
            </a:r>
            <a:br>
              <a:rPr lang="en-GB" sz="4000" smtClean="0">
                <a:latin typeface="Trebuchet MS" pitchFamily="34" charset="0"/>
              </a:rPr>
            </a:br>
            <a:endParaRPr lang="en-GB" sz="4000" smtClean="0">
              <a:latin typeface="Trebuchet MS" pitchFamily="34" charset="0"/>
            </a:endParaRPr>
          </a:p>
        </p:txBody>
      </p:sp>
      <p:pic>
        <p:nvPicPr>
          <p:cNvPr id="24579" name="Picture 3"/>
          <p:cNvPicPr>
            <a:picLocks noChangeAspect="1" noChangeArrowheads="1"/>
          </p:cNvPicPr>
          <p:nvPr/>
        </p:nvPicPr>
        <p:blipFill>
          <a:blip r:embed="rId2" cstate="print"/>
          <a:srcRect/>
          <a:stretch>
            <a:fillRect/>
          </a:stretch>
        </p:blipFill>
        <p:spPr bwMode="auto">
          <a:xfrm>
            <a:off x="5473700" y="0"/>
            <a:ext cx="3670300" cy="6858000"/>
          </a:xfrm>
          <a:prstGeom prst="rect">
            <a:avLst/>
          </a:prstGeom>
          <a:noFill/>
          <a:ln w="9525">
            <a:noFill/>
            <a:miter lim="800000"/>
            <a:headEnd/>
            <a:tailEnd/>
          </a:ln>
          <a:effectLst/>
        </p:spPr>
      </p:pic>
      <p:pic>
        <p:nvPicPr>
          <p:cNvPr id="24580" name="Picture 4"/>
          <p:cNvPicPr>
            <a:picLocks noChangeAspect="1" noChangeArrowheads="1"/>
          </p:cNvPicPr>
          <p:nvPr/>
        </p:nvPicPr>
        <p:blipFill>
          <a:blip r:embed="rId3" cstate="print"/>
          <a:srcRect/>
          <a:stretch>
            <a:fillRect/>
          </a:stretch>
        </p:blipFill>
        <p:spPr bwMode="auto">
          <a:xfrm>
            <a:off x="5202238" y="0"/>
            <a:ext cx="3941762" cy="6858000"/>
          </a:xfrm>
          <a:prstGeom prst="rect">
            <a:avLst/>
          </a:prstGeom>
          <a:noFill/>
          <a:ln w="9525">
            <a:noFill/>
            <a:miter lim="800000"/>
            <a:headEnd/>
            <a:tailEnd/>
          </a:ln>
          <a:effectLst/>
        </p:spPr>
      </p:pic>
      <p:pic>
        <p:nvPicPr>
          <p:cNvPr id="24581" name="Picture 5"/>
          <p:cNvPicPr>
            <a:picLocks noChangeAspect="1" noChangeArrowheads="1"/>
          </p:cNvPicPr>
          <p:nvPr/>
        </p:nvPicPr>
        <p:blipFill>
          <a:blip r:embed="rId4" cstate="print"/>
          <a:srcRect/>
          <a:stretch>
            <a:fillRect/>
          </a:stretch>
        </p:blipFill>
        <p:spPr bwMode="auto">
          <a:xfrm>
            <a:off x="5368925" y="0"/>
            <a:ext cx="3775075" cy="6891338"/>
          </a:xfrm>
          <a:prstGeom prst="rect">
            <a:avLst/>
          </a:prstGeom>
          <a:noFill/>
          <a:ln w="9525">
            <a:noFill/>
            <a:miter lim="800000"/>
            <a:headEnd/>
            <a:tailEnd/>
          </a:ln>
          <a:effectLst/>
        </p:spPr>
      </p:pic>
      <p:sp>
        <p:nvSpPr>
          <p:cNvPr id="24582" name="Rectangle 6"/>
          <p:cNvSpPr>
            <a:spLocks noChangeArrowheads="1"/>
          </p:cNvSpPr>
          <p:nvPr/>
        </p:nvSpPr>
        <p:spPr bwMode="auto">
          <a:xfrm>
            <a:off x="457200" y="1600200"/>
            <a:ext cx="5051425" cy="4525963"/>
          </a:xfrm>
          <a:prstGeom prst="rect">
            <a:avLst/>
          </a:prstGeom>
          <a:noFill/>
          <a:ln w="9525">
            <a:noFill/>
            <a:miter lim="800000"/>
            <a:headEnd/>
            <a:tailEnd/>
          </a:ln>
          <a:effectLst/>
        </p:spPr>
        <p:txBody>
          <a:bodyPr/>
          <a:lstStyle/>
          <a:p>
            <a:pPr marL="342900" indent="-342900">
              <a:spcBef>
                <a:spcPct val="20000"/>
              </a:spcBef>
            </a:pPr>
            <a:endParaRPr lang="en-GB" sz="2800" b="0">
              <a:latin typeface="Bradley Hand ITC" pitchFamily="66" charset="0"/>
            </a:endParaRPr>
          </a:p>
          <a:p>
            <a:pPr marL="342900" indent="-342900">
              <a:spcBef>
                <a:spcPct val="20000"/>
              </a:spcBef>
            </a:pPr>
            <a:endParaRPr lang="en-GB" sz="2800" b="0">
              <a:latin typeface="Bradley Hand ITC" pitchFamily="66" charset="0"/>
            </a:endParaRPr>
          </a:p>
          <a:p>
            <a:pPr marL="342900" indent="-342900">
              <a:spcBef>
                <a:spcPct val="20000"/>
              </a:spcBef>
            </a:pPr>
            <a:r>
              <a:rPr lang="en-GB" sz="2800">
                <a:latin typeface="Bradley Hand ITC" pitchFamily="66" charset="0"/>
              </a:rPr>
              <a:t>“What is Church in this context?”</a:t>
            </a:r>
          </a:p>
          <a:p>
            <a:pPr marL="342900" indent="-342900">
              <a:spcBef>
                <a:spcPct val="20000"/>
              </a:spcBef>
            </a:pPr>
            <a:endParaRPr lang="en-GB" sz="2800">
              <a:latin typeface="Bradley Hand ITC"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dirty="0" smtClean="0">
                <a:latin typeface="Trebuchet MS" pitchFamily="34" charset="0"/>
              </a:rPr>
              <a:t>The Missionary Challenge</a:t>
            </a:r>
          </a:p>
        </p:txBody>
      </p:sp>
      <p:graphicFrame>
        <p:nvGraphicFramePr>
          <p:cNvPr id="3075" name="Content Placeholder 3"/>
          <p:cNvGraphicFramePr>
            <a:graphicFrameLocks noGrp="1"/>
          </p:cNvGraphicFramePr>
          <p:nvPr>
            <p:ph idx="1"/>
          </p:nvPr>
        </p:nvGraphicFramePr>
        <p:xfrm>
          <a:off x="406400" y="1549400"/>
          <a:ext cx="8331200" cy="4627563"/>
        </p:xfrm>
        <a:graphic>
          <a:graphicData uri="http://schemas.openxmlformats.org/presentationml/2006/ole">
            <p:oleObj spid="_x0000_s3075" r:id="rId4" imgW="8327858" imgH="4627265" progId="Excel.Sheet.8">
              <p:embed/>
            </p:oleObj>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endParaRPr lang="en-US" smtClean="0"/>
          </a:p>
        </p:txBody>
      </p:sp>
      <p:sp>
        <p:nvSpPr>
          <p:cNvPr id="25603" name="Rectangle 3"/>
          <p:cNvSpPr>
            <a:spLocks noGrp="1" noChangeArrowheads="1"/>
          </p:cNvSpPr>
          <p:nvPr>
            <p:ph type="body" idx="1"/>
          </p:nvPr>
        </p:nvSpPr>
        <p:spPr/>
        <p:txBody>
          <a:bodyPr/>
          <a:lstStyle/>
          <a:p>
            <a:pPr eaLnBrk="1" hangingPunct="1"/>
            <a:endParaRPr lang="en-US" smtClean="0"/>
          </a:p>
        </p:txBody>
      </p:sp>
      <p:pic>
        <p:nvPicPr>
          <p:cNvPr id="25604" name="Picture 4" descr="table1"/>
          <p:cNvPicPr>
            <a:picLocks noChangeAspect="1" noChangeArrowheads="1"/>
          </p:cNvPicPr>
          <p:nvPr/>
        </p:nvPicPr>
        <p:blipFill>
          <a:blip r:embed="rId2" cstate="print"/>
          <a:srcRect/>
          <a:stretch>
            <a:fillRect/>
          </a:stretch>
        </p:blipFill>
        <p:spPr bwMode="auto">
          <a:xfrm>
            <a:off x="0" y="765175"/>
            <a:ext cx="9144000" cy="5340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endParaRPr lang="en-US" smtClean="0"/>
          </a:p>
        </p:txBody>
      </p:sp>
      <p:sp>
        <p:nvSpPr>
          <p:cNvPr id="26627" name="Rectangle 3"/>
          <p:cNvSpPr>
            <a:spLocks noGrp="1" noChangeArrowheads="1"/>
          </p:cNvSpPr>
          <p:nvPr>
            <p:ph type="body" idx="1"/>
          </p:nvPr>
        </p:nvSpPr>
        <p:spPr/>
        <p:txBody>
          <a:bodyPr/>
          <a:lstStyle/>
          <a:p>
            <a:pPr eaLnBrk="1" hangingPunct="1"/>
            <a:endParaRPr lang="en-US" smtClean="0"/>
          </a:p>
        </p:txBody>
      </p:sp>
      <p:pic>
        <p:nvPicPr>
          <p:cNvPr id="26628" name="Picture 4" descr="table2"/>
          <p:cNvPicPr>
            <a:picLocks noChangeAspect="1" noChangeArrowheads="1"/>
          </p:cNvPicPr>
          <p:nvPr/>
        </p:nvPicPr>
        <p:blipFill>
          <a:blip r:embed="rId2" cstate="print"/>
          <a:srcRect/>
          <a:stretch>
            <a:fillRect/>
          </a:stretch>
        </p:blipFill>
        <p:spPr bwMode="auto">
          <a:xfrm>
            <a:off x="0" y="765175"/>
            <a:ext cx="9144000" cy="532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l" eaLnBrk="1" hangingPunct="1"/>
            <a:r>
              <a:rPr lang="en-GB" sz="4000" smtClean="0">
                <a:latin typeface="Trebuchet MS" pitchFamily="34" charset="0"/>
              </a:rPr>
              <a:t>Wider issues</a:t>
            </a:r>
            <a:br>
              <a:rPr lang="en-GB" sz="4000" smtClean="0">
                <a:latin typeface="Trebuchet MS" pitchFamily="34" charset="0"/>
              </a:rPr>
            </a:br>
            <a:endParaRPr lang="en-GB" sz="4000" smtClean="0">
              <a:latin typeface="Trebuchet MS" pitchFamily="34" charset="0"/>
            </a:endParaRPr>
          </a:p>
        </p:txBody>
      </p:sp>
      <p:sp>
        <p:nvSpPr>
          <p:cNvPr id="27651" name="Rectangle 3"/>
          <p:cNvSpPr>
            <a:spLocks noGrp="1" noChangeArrowheads="1"/>
          </p:cNvSpPr>
          <p:nvPr>
            <p:ph type="body" idx="1"/>
          </p:nvPr>
        </p:nvSpPr>
        <p:spPr>
          <a:xfrm>
            <a:off x="468313" y="981075"/>
            <a:ext cx="8229600" cy="4525963"/>
          </a:xfrm>
        </p:spPr>
        <p:txBody>
          <a:bodyPr/>
          <a:lstStyle/>
          <a:p>
            <a:pPr eaLnBrk="1" hangingPunct="1"/>
            <a:endParaRPr lang="en-GB" sz="2000" dirty="0" smtClean="0">
              <a:latin typeface="Trebuchet MS" pitchFamily="34" charset="0"/>
            </a:endParaRPr>
          </a:p>
          <a:p>
            <a:pPr eaLnBrk="1" hangingPunct="1"/>
            <a:r>
              <a:rPr lang="en-GB" sz="2000" dirty="0" smtClean="0">
                <a:latin typeface="Trebuchet MS" pitchFamily="34" charset="0"/>
              </a:rPr>
              <a:t>Leadership</a:t>
            </a:r>
          </a:p>
          <a:p>
            <a:pPr eaLnBrk="1" hangingPunct="1"/>
            <a:endParaRPr lang="en-GB" sz="2000" dirty="0" smtClean="0">
              <a:latin typeface="Trebuchet MS" pitchFamily="34" charset="0"/>
            </a:endParaRPr>
          </a:p>
          <a:p>
            <a:pPr eaLnBrk="1" hangingPunct="1"/>
            <a:r>
              <a:rPr lang="en-GB" sz="2000" dirty="0" smtClean="0">
                <a:latin typeface="Trebuchet MS" pitchFamily="34" charset="0"/>
              </a:rPr>
              <a:t>Ecclesial tradition</a:t>
            </a:r>
          </a:p>
          <a:p>
            <a:pPr eaLnBrk="1" hangingPunct="1"/>
            <a:endParaRPr lang="en-GB" sz="2000" dirty="0" smtClean="0">
              <a:latin typeface="Trebuchet MS" pitchFamily="34" charset="0"/>
            </a:endParaRPr>
          </a:p>
          <a:p>
            <a:pPr eaLnBrk="1" hangingPunct="1"/>
            <a:r>
              <a:rPr lang="en-GB" sz="2000" dirty="0" smtClean="0">
                <a:latin typeface="Trebuchet MS" pitchFamily="34" charset="0"/>
              </a:rPr>
              <a:t>Connection to the wider Church</a:t>
            </a:r>
          </a:p>
          <a:p>
            <a:pPr eaLnBrk="1" hangingPunct="1"/>
            <a:endParaRPr lang="en-GB" sz="2000" dirty="0" smtClean="0">
              <a:latin typeface="Trebuchet MS" pitchFamily="34" charset="0"/>
            </a:endParaRPr>
          </a:p>
          <a:p>
            <a:pPr eaLnBrk="1" hangingPunct="1"/>
            <a:r>
              <a:rPr lang="en-GB" sz="2000" dirty="0" smtClean="0">
                <a:latin typeface="Trebuchet MS" pitchFamily="34" charset="0"/>
              </a:rPr>
              <a:t>Size and sustainability</a:t>
            </a:r>
          </a:p>
          <a:p>
            <a:pPr eaLnBrk="1" hangingPunct="1"/>
            <a:endParaRPr lang="en-GB" sz="2000" dirty="0" smtClean="0">
              <a:latin typeface="Trebuchet MS" pitchFamily="34" charset="0"/>
            </a:endParaRPr>
          </a:p>
          <a:p>
            <a:pPr eaLnBrk="1" hangingPunct="1">
              <a:buFontTx/>
              <a:buNone/>
            </a:pPr>
            <a:endParaRPr lang="en-GB" sz="2000" dirty="0" smtClean="0">
              <a:latin typeface="Trebuchet MS" pitchFamily="34" charset="0"/>
            </a:endParaRPr>
          </a:p>
        </p:txBody>
      </p:sp>
      <p:pic>
        <p:nvPicPr>
          <p:cNvPr id="27652" name="Picture 8"/>
          <p:cNvPicPr>
            <a:picLocks noChangeAspect="1" noChangeArrowheads="1"/>
          </p:cNvPicPr>
          <p:nvPr/>
        </p:nvPicPr>
        <p:blipFill>
          <a:blip r:embed="rId3" cstate="print"/>
          <a:srcRect/>
          <a:stretch>
            <a:fillRect/>
          </a:stretch>
        </p:blipFill>
        <p:spPr bwMode="auto">
          <a:xfrm>
            <a:off x="5889625" y="404813"/>
            <a:ext cx="3254375" cy="5616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95536" y="2420888"/>
            <a:ext cx="8229600" cy="1143000"/>
          </a:xfrm>
        </p:spPr>
        <p:txBody>
          <a:bodyPr/>
          <a:lstStyle/>
          <a:p>
            <a:pPr algn="l" eaLnBrk="1" hangingPunct="1"/>
            <a:r>
              <a:rPr lang="en-GB" sz="4000" dirty="0" smtClean="0">
                <a:latin typeface="Trebuchet MS" pitchFamily="34" charset="0"/>
              </a:rPr>
              <a:t>Just a life stage?</a:t>
            </a:r>
          </a:p>
        </p:txBody>
      </p:sp>
      <p:pic>
        <p:nvPicPr>
          <p:cNvPr id="29700" name="Picture 7"/>
          <p:cNvPicPr>
            <a:picLocks noChangeAspect="1" noChangeArrowheads="1"/>
          </p:cNvPicPr>
          <p:nvPr/>
        </p:nvPicPr>
        <p:blipFill>
          <a:blip r:embed="rId3" cstate="print"/>
          <a:srcRect/>
          <a:stretch>
            <a:fillRect/>
          </a:stretch>
        </p:blipFill>
        <p:spPr bwMode="auto">
          <a:xfrm>
            <a:off x="5795963" y="0"/>
            <a:ext cx="3840162"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95288" y="0"/>
            <a:ext cx="8229600" cy="1143000"/>
          </a:xfrm>
        </p:spPr>
        <p:txBody>
          <a:bodyPr/>
          <a:lstStyle/>
          <a:p>
            <a:pPr algn="l" eaLnBrk="1" hangingPunct="1"/>
            <a:r>
              <a:rPr lang="en-GB" sz="4000" smtClean="0">
                <a:latin typeface="Trebuchet MS" pitchFamily="34" charset="0"/>
              </a:rPr>
              <a:t>Recommendations</a:t>
            </a:r>
          </a:p>
        </p:txBody>
      </p:sp>
      <p:sp>
        <p:nvSpPr>
          <p:cNvPr id="30723" name="Rectangle 3"/>
          <p:cNvSpPr>
            <a:spLocks noGrp="1" noChangeArrowheads="1"/>
          </p:cNvSpPr>
          <p:nvPr>
            <p:ph type="body" idx="1"/>
          </p:nvPr>
        </p:nvSpPr>
        <p:spPr>
          <a:xfrm>
            <a:off x="468313" y="1341438"/>
            <a:ext cx="8229600" cy="4525962"/>
          </a:xfrm>
        </p:spPr>
        <p:txBody>
          <a:bodyPr/>
          <a:lstStyle/>
          <a:p>
            <a:pPr marL="609600" indent="-609600" eaLnBrk="1" hangingPunct="1">
              <a:buFontTx/>
              <a:buAutoNum type="arabicPeriod"/>
            </a:pPr>
            <a:r>
              <a:rPr lang="en-GB" sz="1800" dirty="0" smtClean="0">
                <a:latin typeface="Trebuchet MS" pitchFamily="34" charset="0"/>
              </a:rPr>
              <a:t>Recognise the different types</a:t>
            </a:r>
          </a:p>
          <a:p>
            <a:pPr marL="609600" indent="-609600" eaLnBrk="1" hangingPunct="1">
              <a:buFontTx/>
              <a:buAutoNum type="arabicPeriod"/>
            </a:pPr>
            <a:endParaRPr lang="en-GB" sz="1800" dirty="0" smtClean="0">
              <a:latin typeface="Trebuchet MS" pitchFamily="34" charset="0"/>
            </a:endParaRPr>
          </a:p>
          <a:p>
            <a:pPr marL="609600" indent="-609600" eaLnBrk="1" hangingPunct="1">
              <a:buFontTx/>
              <a:buAutoNum type="arabicPeriod"/>
            </a:pPr>
            <a:r>
              <a:rPr lang="en-GB" sz="1800" dirty="0" smtClean="0">
                <a:latin typeface="Trebuchet MS" pitchFamily="34" charset="0"/>
              </a:rPr>
              <a:t>Access to community homes</a:t>
            </a:r>
          </a:p>
          <a:p>
            <a:pPr marL="609600" indent="-609600" eaLnBrk="1" hangingPunct="1">
              <a:buFontTx/>
              <a:buAutoNum type="arabicPeriod"/>
            </a:pPr>
            <a:endParaRPr lang="en-GB" sz="1800" dirty="0" smtClean="0">
              <a:latin typeface="Trebuchet MS" pitchFamily="34" charset="0"/>
            </a:endParaRPr>
          </a:p>
          <a:p>
            <a:pPr marL="609600" indent="-609600" eaLnBrk="1" hangingPunct="1">
              <a:buFontTx/>
              <a:buAutoNum type="arabicPeriod"/>
            </a:pPr>
            <a:r>
              <a:rPr lang="en-GB" sz="1800" dirty="0" smtClean="0">
                <a:latin typeface="Trebuchet MS" pitchFamily="34" charset="0"/>
              </a:rPr>
              <a:t>Acknowledge small sacramental communities</a:t>
            </a:r>
          </a:p>
          <a:p>
            <a:pPr marL="609600" indent="-609600" eaLnBrk="1" hangingPunct="1">
              <a:buFontTx/>
              <a:buAutoNum type="arabicPeriod"/>
            </a:pPr>
            <a:endParaRPr lang="en-GB" sz="1800" dirty="0" smtClean="0">
              <a:latin typeface="Trebuchet MS" pitchFamily="34" charset="0"/>
            </a:endParaRPr>
          </a:p>
          <a:p>
            <a:pPr marL="609600" indent="-609600" eaLnBrk="1" hangingPunct="1">
              <a:buFontTx/>
              <a:buAutoNum type="arabicPeriod"/>
            </a:pPr>
            <a:r>
              <a:rPr lang="en-GB" sz="1800" dirty="0" smtClean="0">
                <a:latin typeface="Trebuchet MS" pitchFamily="34" charset="0"/>
              </a:rPr>
              <a:t>Supportive connections to wider church</a:t>
            </a:r>
          </a:p>
          <a:p>
            <a:pPr marL="609600" indent="-609600" eaLnBrk="1" hangingPunct="1">
              <a:buFontTx/>
              <a:buAutoNum type="arabicPeriod"/>
            </a:pPr>
            <a:endParaRPr lang="en-GB" sz="1800" dirty="0" smtClean="0">
              <a:latin typeface="Trebuchet MS" pitchFamily="34" charset="0"/>
            </a:endParaRPr>
          </a:p>
          <a:p>
            <a:pPr marL="609600" indent="-609600" eaLnBrk="1" hangingPunct="1">
              <a:buFontTx/>
              <a:buAutoNum type="arabicPeriod"/>
            </a:pPr>
            <a:r>
              <a:rPr lang="en-GB" sz="1800" dirty="0" smtClean="0">
                <a:latin typeface="Trebuchet MS" pitchFamily="34" charset="0"/>
              </a:rPr>
              <a:t>Value the vocational role of church planting hubs</a:t>
            </a:r>
          </a:p>
          <a:p>
            <a:pPr marL="609600" indent="-609600" eaLnBrk="1" hangingPunct="1">
              <a:buFontTx/>
              <a:buAutoNum type="arabicPeriod"/>
            </a:pPr>
            <a:endParaRPr lang="en-GB" sz="1800" dirty="0" smtClean="0">
              <a:latin typeface="Trebuchet MS" pitchFamily="34" charset="0"/>
            </a:endParaRPr>
          </a:p>
          <a:p>
            <a:pPr marL="609600" indent="-609600" eaLnBrk="1" hangingPunct="1">
              <a:buFontTx/>
              <a:buAutoNum type="arabicPeriod"/>
            </a:pPr>
            <a:r>
              <a:rPr lang="en-GB" sz="1800" dirty="0" smtClean="0">
                <a:latin typeface="Trebuchet MS" pitchFamily="34" charset="0"/>
              </a:rPr>
              <a:t>Provision for youth churches growing up</a:t>
            </a:r>
          </a:p>
          <a:p>
            <a:pPr marL="609600" indent="-609600" eaLnBrk="1" hangingPunct="1">
              <a:buFontTx/>
              <a:buAutoNum type="arabicPeriod"/>
            </a:pPr>
            <a:endParaRPr lang="en-GB" sz="1800" dirty="0" smtClean="0">
              <a:latin typeface="Trebuchet MS" pitchFamily="34" charset="0"/>
            </a:endParaRPr>
          </a:p>
          <a:p>
            <a:pPr marL="609600" indent="-609600" eaLnBrk="1" hangingPunct="1">
              <a:buFontTx/>
              <a:buAutoNum type="arabicPeriod"/>
            </a:pPr>
            <a:r>
              <a:rPr lang="en-GB" sz="1800" dirty="0" smtClean="0">
                <a:latin typeface="Trebuchet MS" pitchFamily="34" charset="0"/>
              </a:rPr>
              <a:t>Diocesan posts to support existing and start new young adult churches</a:t>
            </a:r>
          </a:p>
          <a:p>
            <a:pPr marL="609600" indent="-609600" eaLnBrk="1" hangingPunct="1">
              <a:buFontTx/>
              <a:buAutoNum type="arabicPeriod"/>
            </a:pPr>
            <a:endParaRPr lang="en-GB" sz="1800" dirty="0" smtClean="0">
              <a:latin typeface="Trebuchet MS"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80728"/>
            <a:ext cx="8229600" cy="4176464"/>
          </a:xfrm>
        </p:spPr>
        <p:txBody>
          <a:bodyPr/>
          <a:lstStyle/>
          <a:p>
            <a:r>
              <a:rPr lang="en-GB" sz="6600" dirty="0" smtClean="0">
                <a:latin typeface="Trebuchet MS" pitchFamily="34" charset="0"/>
              </a:rPr>
              <a:t>In small groups what are your reactions and questions after hearing this...?</a:t>
            </a:r>
            <a:endParaRPr lang="en-GB" sz="6600" dirty="0">
              <a:latin typeface="Trebuchet MS"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988840"/>
            <a:ext cx="7848872" cy="1107996"/>
          </a:xfrm>
          <a:prstGeom prst="rect">
            <a:avLst/>
          </a:prstGeom>
          <a:noFill/>
        </p:spPr>
        <p:txBody>
          <a:bodyPr wrap="square" rtlCol="0">
            <a:spAutoFit/>
          </a:bodyPr>
          <a:lstStyle/>
          <a:p>
            <a:r>
              <a:rPr lang="en-GB" sz="6600" b="0" dirty="0" smtClean="0">
                <a:latin typeface="Trebuchet MS" pitchFamily="34" charset="0"/>
              </a:rPr>
              <a:t>Some stories...</a:t>
            </a:r>
            <a:endParaRPr lang="en-GB" sz="6600" b="0" dirty="0">
              <a:latin typeface="Trebuchet MS"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620688"/>
            <a:ext cx="8280920" cy="1015663"/>
          </a:xfrm>
          <a:prstGeom prst="rect">
            <a:avLst/>
          </a:prstGeom>
          <a:noFill/>
        </p:spPr>
        <p:txBody>
          <a:bodyPr wrap="square" rtlCol="0">
            <a:spAutoFit/>
          </a:bodyPr>
          <a:lstStyle/>
          <a:p>
            <a:r>
              <a:rPr lang="en-GB" sz="4000" b="0" dirty="0" smtClean="0">
                <a:latin typeface="Trebuchet MS" pitchFamily="34" charset="0"/>
              </a:rPr>
              <a:t>Where do we go from here...?</a:t>
            </a:r>
          </a:p>
          <a:p>
            <a:pPr algn="r"/>
            <a:r>
              <a:rPr lang="en-GB" sz="2000" b="0" dirty="0" smtClean="0">
                <a:latin typeface="Trebuchet MS" pitchFamily="34" charset="0"/>
              </a:rPr>
              <a:t>(ideas to get you started)</a:t>
            </a:r>
            <a:endParaRPr lang="en-GB" sz="2000" b="0" dirty="0">
              <a:latin typeface="Trebuchet MS" pitchFamily="34" charset="0"/>
            </a:endParaRPr>
          </a:p>
        </p:txBody>
      </p:sp>
      <p:sp>
        <p:nvSpPr>
          <p:cNvPr id="3" name="TextBox 2"/>
          <p:cNvSpPr txBox="1"/>
          <p:nvPr/>
        </p:nvSpPr>
        <p:spPr>
          <a:xfrm>
            <a:off x="395536" y="1988840"/>
            <a:ext cx="8208912" cy="4524315"/>
          </a:xfrm>
          <a:prstGeom prst="rect">
            <a:avLst/>
          </a:prstGeom>
          <a:noFill/>
        </p:spPr>
        <p:txBody>
          <a:bodyPr wrap="square" rtlCol="0">
            <a:spAutoFit/>
          </a:bodyPr>
          <a:lstStyle/>
          <a:p>
            <a:r>
              <a:rPr lang="en-GB" b="0" dirty="0" smtClean="0">
                <a:latin typeface="Trebuchet MS" pitchFamily="34" charset="0"/>
              </a:rPr>
              <a:t>1 – Listen: God, context, wider thinking</a:t>
            </a:r>
          </a:p>
          <a:p>
            <a:endParaRPr lang="en-GB" b="0" dirty="0">
              <a:latin typeface="Trebuchet MS" pitchFamily="34" charset="0"/>
            </a:endParaRPr>
          </a:p>
          <a:p>
            <a:r>
              <a:rPr lang="en-GB" b="0" dirty="0">
                <a:latin typeface="Trebuchet MS" pitchFamily="34" charset="0"/>
              </a:rPr>
              <a:t>2</a:t>
            </a:r>
            <a:r>
              <a:rPr lang="en-GB" b="0" dirty="0" smtClean="0">
                <a:latin typeface="Trebuchet MS" pitchFamily="34" charset="0"/>
              </a:rPr>
              <a:t> – Who do you already have?  How can you support them in mission?</a:t>
            </a:r>
          </a:p>
          <a:p>
            <a:endParaRPr lang="en-GB" b="0" dirty="0">
              <a:latin typeface="Trebuchet MS" pitchFamily="34" charset="0"/>
            </a:endParaRPr>
          </a:p>
          <a:p>
            <a:r>
              <a:rPr lang="en-GB" b="0" dirty="0">
                <a:latin typeface="Trebuchet MS" pitchFamily="34" charset="0"/>
              </a:rPr>
              <a:t>3</a:t>
            </a:r>
            <a:r>
              <a:rPr lang="en-GB" b="0" dirty="0" smtClean="0">
                <a:latin typeface="Trebuchet MS" pitchFamily="34" charset="0"/>
              </a:rPr>
              <a:t> – Who did you have?  Are they still around to talk to? Where have they gone? </a:t>
            </a:r>
          </a:p>
          <a:p>
            <a:endParaRPr lang="en-GB" b="0" dirty="0">
              <a:latin typeface="Trebuchet MS" pitchFamily="34" charset="0"/>
            </a:endParaRPr>
          </a:p>
          <a:p>
            <a:r>
              <a:rPr lang="en-GB" b="0" dirty="0" smtClean="0">
                <a:latin typeface="Trebuchet MS" pitchFamily="34" charset="0"/>
              </a:rPr>
              <a:t>4 – Advocate wherever you are for young adults</a:t>
            </a:r>
          </a:p>
          <a:p>
            <a:endParaRPr lang="en-GB" b="0" dirty="0" smtClean="0">
              <a:latin typeface="Trebuchet MS" pitchFamily="34" charset="0"/>
            </a:endParaRPr>
          </a:p>
          <a:p>
            <a:r>
              <a:rPr lang="en-GB" b="0" dirty="0" smtClean="0">
                <a:latin typeface="Trebuchet MS" pitchFamily="34" charset="0"/>
              </a:rPr>
              <a:t>5 – Get a copy of ‘Authentic Faith’</a:t>
            </a:r>
            <a:endParaRPr lang="en-GB" b="0" dirty="0">
              <a:latin typeface="Trebuchet MS" pitchFamily="34" charset="0"/>
            </a:endParaRPr>
          </a:p>
          <a:p>
            <a:endParaRPr lang="en-GB" b="0" dirty="0">
              <a:latin typeface="Trebuchet MS" pitchFamily="34" charset="0"/>
            </a:endParaRPr>
          </a:p>
          <a:p>
            <a:r>
              <a:rPr lang="en-GB" b="0" dirty="0" smtClean="0">
                <a:latin typeface="Trebuchet MS" pitchFamily="34" charset="0"/>
              </a:rPr>
              <a:t>6 – Keep up to date with news from Fresh Expressions &amp; Young </a:t>
            </a:r>
            <a:r>
              <a:rPr lang="en-GB" b="0" dirty="0" smtClean="0">
                <a:latin typeface="Trebuchet MS" pitchFamily="34" charset="0"/>
              </a:rPr>
              <a:t>Adults</a:t>
            </a:r>
          </a:p>
          <a:p>
            <a:r>
              <a:rPr lang="en-GB" b="0" dirty="0" smtClean="0">
                <a:latin typeface="Trebuchet MS" pitchFamily="34" charset="0"/>
              </a:rPr>
              <a:t>	</a:t>
            </a:r>
            <a:r>
              <a:rPr lang="en-GB" b="0" dirty="0" smtClean="0">
                <a:latin typeface="Trebuchet MS" pitchFamily="34" charset="0"/>
              </a:rPr>
              <a:t>(www.freshexpressions.org.uk/youngadults)</a:t>
            </a:r>
            <a:endParaRPr lang="en-GB" b="0" dirty="0" smtClean="0">
              <a:latin typeface="Trebuchet MS" pitchFamily="34" charset="0"/>
            </a:endParaRPr>
          </a:p>
          <a:p>
            <a:endParaRPr lang="en-GB" b="0" dirty="0" smtClean="0">
              <a:latin typeface="Trebuchet MS" pitchFamily="34" charset="0"/>
            </a:endParaRPr>
          </a:p>
          <a:p>
            <a:r>
              <a:rPr lang="en-GB" b="0" dirty="0">
                <a:latin typeface="Trebuchet MS" pitchFamily="34" charset="0"/>
              </a:rPr>
              <a:t>7</a:t>
            </a:r>
            <a:r>
              <a:rPr lang="en-GB" b="0" dirty="0" smtClean="0">
                <a:latin typeface="Trebuchet MS" pitchFamily="34" charset="0"/>
              </a:rPr>
              <a:t> – Invite us to your </a:t>
            </a:r>
            <a:r>
              <a:rPr lang="en-GB" b="0" dirty="0" smtClean="0">
                <a:latin typeface="Trebuchet MS" pitchFamily="34" charset="0"/>
              </a:rPr>
              <a:t>context</a:t>
            </a:r>
          </a:p>
          <a:p>
            <a:r>
              <a:rPr lang="en-GB" b="0" dirty="0" smtClean="0">
                <a:latin typeface="Trebuchet MS" pitchFamily="34" charset="0"/>
              </a:rPr>
              <a:t>	</a:t>
            </a:r>
            <a:r>
              <a:rPr lang="en-GB" b="0" dirty="0" smtClean="0">
                <a:latin typeface="Trebuchet MS" pitchFamily="34" charset="0"/>
              </a:rPr>
              <a:t>(</a:t>
            </a:r>
            <a:r>
              <a:rPr lang="en-GB" b="0" dirty="0" smtClean="0">
                <a:solidFill>
                  <a:schemeClr val="accent4"/>
                </a:solidFill>
                <a:latin typeface="Trebuchet MS" pitchFamily="34" charset="0"/>
              </a:rPr>
              <a:t>penny.stradling@cms-uk.org</a:t>
            </a:r>
            <a:r>
              <a:rPr lang="en-GB" b="0" dirty="0" smtClean="0">
                <a:latin typeface="Trebuchet MS" pitchFamily="34" charset="0"/>
              </a:rPr>
              <a:t> / 01865 787415) </a:t>
            </a:r>
            <a:endParaRPr lang="en-GB" b="0" dirty="0" smtClean="0">
              <a:latin typeface="Trebuchet MS" pitchFamily="34" charset="0"/>
            </a:endParaRPr>
          </a:p>
          <a:p>
            <a:endParaRPr lang="en-GB" b="0" dirty="0">
              <a:latin typeface="Trebuchet MS"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916832"/>
            <a:ext cx="7704856" cy="1107996"/>
          </a:xfrm>
          <a:prstGeom prst="rect">
            <a:avLst/>
          </a:prstGeom>
          <a:noFill/>
        </p:spPr>
        <p:txBody>
          <a:bodyPr wrap="square" rtlCol="0">
            <a:spAutoFit/>
          </a:bodyPr>
          <a:lstStyle/>
          <a:p>
            <a:r>
              <a:rPr lang="en-GB" sz="6600" b="0" dirty="0" smtClean="0">
                <a:latin typeface="Trebuchet MS" pitchFamily="34" charset="0"/>
              </a:rPr>
              <a:t>Questions...</a:t>
            </a:r>
            <a:endParaRPr lang="en-GB" sz="6600" b="0" dirty="0">
              <a:latin typeface="Trebuchet MS"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www.whychurch.org.uk/images/charts/ch_age_profile.png"/>
          <p:cNvPicPr>
            <a:picLocks noChangeAspect="1" noChangeArrowheads="1"/>
          </p:cNvPicPr>
          <p:nvPr/>
        </p:nvPicPr>
        <p:blipFill>
          <a:blip r:embed="rId3" cstate="print"/>
          <a:srcRect/>
          <a:stretch>
            <a:fillRect/>
          </a:stretch>
        </p:blipFill>
        <p:spPr bwMode="auto">
          <a:xfrm>
            <a:off x="539552" y="692696"/>
            <a:ext cx="8424936" cy="599106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p:txBody>
          <a:bodyPr/>
          <a:lstStyle/>
          <a:p>
            <a:pPr eaLnBrk="1" hangingPunct="1"/>
            <a:endParaRPr lang="en-US" smtClean="0"/>
          </a:p>
        </p:txBody>
      </p:sp>
      <p:sp>
        <p:nvSpPr>
          <p:cNvPr id="9219" name="Rectangle 3"/>
          <p:cNvSpPr>
            <a:spLocks noGrp="1" noChangeArrowheads="1"/>
          </p:cNvSpPr>
          <p:nvPr>
            <p:ph type="subTitle" idx="1"/>
          </p:nvPr>
        </p:nvSpPr>
        <p:spPr/>
        <p:txBody>
          <a:bodyPr/>
          <a:lstStyle/>
          <a:p>
            <a:pPr eaLnBrk="1" hangingPunct="1"/>
            <a:endParaRPr lang="en-US" smtClean="0"/>
          </a:p>
        </p:txBody>
      </p:sp>
      <p:pic>
        <p:nvPicPr>
          <p:cNvPr id="9220" name="Picture 7" descr="title cover"/>
          <p:cNvPicPr>
            <a:picLocks noChangeAspect="1" noChangeArrowheads="1"/>
          </p:cNvPicPr>
          <p:nvPr/>
        </p:nvPicPr>
        <p:blipFill>
          <a:blip r:embed="rId3" cstate="print"/>
          <a:srcRect/>
          <a:stretch>
            <a:fillRect/>
          </a:stretch>
        </p:blipFill>
        <p:spPr bwMode="auto">
          <a:xfrm>
            <a:off x="627063" y="115888"/>
            <a:ext cx="7888287" cy="6624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pPr algn="l" eaLnBrk="1" hangingPunct="1">
              <a:defRPr/>
            </a:pPr>
            <a:r>
              <a:rPr lang="en-GB" sz="4000" smtClean="0">
                <a:latin typeface="Trebuchet MS" pitchFamily="34" charset="0"/>
              </a:rPr>
              <a:t>Background issues</a:t>
            </a:r>
            <a:br>
              <a:rPr lang="en-GB" sz="4000" smtClean="0">
                <a:latin typeface="Trebuchet MS" pitchFamily="34" charset="0"/>
              </a:rPr>
            </a:br>
            <a:endParaRPr lang="en-GB" sz="4000" smtClean="0">
              <a:latin typeface="Trebuchet MS" pitchFamily="34" charset="0"/>
            </a:endParaRPr>
          </a:p>
        </p:txBody>
      </p:sp>
      <p:sp>
        <p:nvSpPr>
          <p:cNvPr id="10243" name="Rectangle 3"/>
          <p:cNvSpPr>
            <a:spLocks noGrp="1" noChangeArrowheads="1"/>
          </p:cNvSpPr>
          <p:nvPr>
            <p:ph type="body" idx="1"/>
          </p:nvPr>
        </p:nvSpPr>
        <p:spPr/>
        <p:txBody>
          <a:bodyPr/>
          <a:lstStyle/>
          <a:p>
            <a:pPr eaLnBrk="1" hangingPunct="1"/>
            <a:endParaRPr lang="en-GB" sz="2000" smtClean="0">
              <a:latin typeface="Trebuchet MS" pitchFamily="34" charset="0"/>
            </a:endParaRPr>
          </a:p>
          <a:p>
            <a:pPr eaLnBrk="1" hangingPunct="1"/>
            <a:r>
              <a:rPr lang="en-GB" sz="2000" smtClean="0">
                <a:latin typeface="Trebuchet MS" pitchFamily="34" charset="0"/>
              </a:rPr>
              <a:t>Young adult movement</a:t>
            </a:r>
          </a:p>
          <a:p>
            <a:pPr eaLnBrk="1" hangingPunct="1"/>
            <a:endParaRPr lang="en-GB" sz="2000" smtClean="0">
              <a:latin typeface="Trebuchet MS" pitchFamily="34" charset="0"/>
            </a:endParaRPr>
          </a:p>
          <a:p>
            <a:pPr eaLnBrk="1" hangingPunct="1"/>
            <a:r>
              <a:rPr lang="en-GB" sz="2000" smtClean="0">
                <a:latin typeface="Trebuchet MS" pitchFamily="34" charset="0"/>
              </a:rPr>
              <a:t>Sociological Development</a:t>
            </a:r>
          </a:p>
          <a:p>
            <a:pPr eaLnBrk="1" hangingPunct="1"/>
            <a:endParaRPr lang="en-GB" sz="2000" smtClean="0">
              <a:latin typeface="Trebuchet MS" pitchFamily="34" charset="0"/>
            </a:endParaRPr>
          </a:p>
          <a:p>
            <a:pPr eaLnBrk="1" hangingPunct="1"/>
            <a:r>
              <a:rPr lang="en-GB" sz="2000" smtClean="0">
                <a:latin typeface="Trebuchet MS" pitchFamily="34" charset="0"/>
              </a:rPr>
              <a:t>Different streams of young adults</a:t>
            </a:r>
          </a:p>
          <a:p>
            <a:pPr eaLnBrk="1" hangingPunct="1"/>
            <a:endParaRPr lang="en-GB" sz="2000" smtClean="0">
              <a:latin typeface="Trebuchet MS" pitchFamily="34" charset="0"/>
            </a:endParaRPr>
          </a:p>
          <a:p>
            <a:pPr eaLnBrk="1" hangingPunct="1"/>
            <a:r>
              <a:rPr lang="en-GB" sz="2000" smtClean="0">
                <a:latin typeface="Trebuchet MS" pitchFamily="34" charset="0"/>
              </a:rPr>
              <a:t>Implications</a:t>
            </a:r>
          </a:p>
        </p:txBody>
      </p:sp>
      <p:pic>
        <p:nvPicPr>
          <p:cNvPr id="10244" name="Picture 4" descr="1"/>
          <p:cNvPicPr>
            <a:picLocks noChangeAspect="1" noChangeArrowheads="1"/>
          </p:cNvPicPr>
          <p:nvPr/>
        </p:nvPicPr>
        <p:blipFill>
          <a:blip r:embed="rId2" cstate="print"/>
          <a:srcRect/>
          <a:stretch>
            <a:fillRect/>
          </a:stretch>
        </p:blipFill>
        <p:spPr bwMode="auto">
          <a:xfrm>
            <a:off x="6478588" y="0"/>
            <a:ext cx="266541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en-GB" sz="4000" dirty="0" smtClean="0">
                <a:latin typeface="Trebuchet MS" pitchFamily="34" charset="0"/>
              </a:rPr>
              <a:t>Research model</a:t>
            </a:r>
            <a:br>
              <a:rPr lang="en-GB" sz="4000" dirty="0" smtClean="0">
                <a:latin typeface="Trebuchet MS" pitchFamily="34" charset="0"/>
              </a:rPr>
            </a:br>
            <a:endParaRPr lang="en-GB" sz="4000" dirty="0" smtClean="0">
              <a:latin typeface="Trebuchet MS" pitchFamily="34" charset="0"/>
            </a:endParaRPr>
          </a:p>
        </p:txBody>
      </p:sp>
      <p:sp>
        <p:nvSpPr>
          <p:cNvPr id="11267" name="Rectangle 3"/>
          <p:cNvSpPr>
            <a:spLocks noGrp="1" noChangeArrowheads="1"/>
          </p:cNvSpPr>
          <p:nvPr>
            <p:ph type="body" idx="1"/>
          </p:nvPr>
        </p:nvSpPr>
        <p:spPr>
          <a:xfrm>
            <a:off x="457200" y="1600200"/>
            <a:ext cx="5915025" cy="4525963"/>
          </a:xfrm>
        </p:spPr>
        <p:txBody>
          <a:bodyPr/>
          <a:lstStyle/>
          <a:p>
            <a:pPr eaLnBrk="1" hangingPunct="1"/>
            <a:endParaRPr lang="en-GB" sz="2000" dirty="0" smtClean="0">
              <a:latin typeface="Trebuchet MS" pitchFamily="34" charset="0"/>
            </a:endParaRPr>
          </a:p>
          <a:p>
            <a:pPr eaLnBrk="1" hangingPunct="1"/>
            <a:r>
              <a:rPr lang="en-GB" sz="2000" dirty="0" smtClean="0">
                <a:latin typeface="Trebuchet MS" pitchFamily="34" charset="0"/>
              </a:rPr>
              <a:t>Small scale qualitative research</a:t>
            </a:r>
          </a:p>
          <a:p>
            <a:pPr eaLnBrk="1" hangingPunct="1"/>
            <a:endParaRPr lang="en-GB" sz="2000" dirty="0" smtClean="0">
              <a:latin typeface="Trebuchet MS" pitchFamily="34" charset="0"/>
            </a:endParaRPr>
          </a:p>
          <a:p>
            <a:pPr eaLnBrk="1" hangingPunct="1"/>
            <a:r>
              <a:rPr lang="en-GB" sz="2000" dirty="0" smtClean="0">
                <a:latin typeface="Trebuchet MS" pitchFamily="34" charset="0"/>
              </a:rPr>
              <a:t>Grounded theory approach                         with theoretical sampling</a:t>
            </a:r>
          </a:p>
          <a:p>
            <a:pPr eaLnBrk="1" hangingPunct="1"/>
            <a:endParaRPr lang="en-GB" sz="2000" dirty="0" smtClean="0">
              <a:latin typeface="Trebuchet MS" pitchFamily="34" charset="0"/>
            </a:endParaRPr>
          </a:p>
          <a:p>
            <a:pPr eaLnBrk="1" hangingPunct="1"/>
            <a:r>
              <a:rPr lang="en-GB" sz="2000" dirty="0" smtClean="0">
                <a:latin typeface="Trebuchet MS" pitchFamily="34" charset="0"/>
              </a:rPr>
              <a:t>Young adult definition</a:t>
            </a:r>
          </a:p>
          <a:p>
            <a:pPr eaLnBrk="1" hangingPunct="1"/>
            <a:endParaRPr lang="en-GB" sz="2000" dirty="0" smtClean="0">
              <a:latin typeface="Trebuchet MS" pitchFamily="34" charset="0"/>
            </a:endParaRPr>
          </a:p>
          <a:p>
            <a:pPr eaLnBrk="1" hangingPunct="1"/>
            <a:r>
              <a:rPr lang="en-GB" sz="2000" dirty="0" smtClean="0">
                <a:latin typeface="Trebuchet MS" pitchFamily="34" charset="0"/>
              </a:rPr>
              <a:t>Twelve representative churches</a:t>
            </a:r>
          </a:p>
          <a:p>
            <a:pPr eaLnBrk="1" hangingPunct="1"/>
            <a:endParaRPr lang="en-GB" sz="2000" dirty="0" smtClean="0">
              <a:latin typeface="Trebuchet MS" pitchFamily="34" charset="0"/>
            </a:endParaRPr>
          </a:p>
        </p:txBody>
      </p:sp>
      <p:pic>
        <p:nvPicPr>
          <p:cNvPr id="11268" name="Picture 4" descr="1"/>
          <p:cNvPicPr>
            <a:picLocks noChangeAspect="1" noChangeArrowheads="1"/>
          </p:cNvPicPr>
          <p:nvPr/>
        </p:nvPicPr>
        <p:blipFill>
          <a:blip r:embed="rId2" cstate="print"/>
          <a:srcRect/>
          <a:stretch>
            <a:fillRect/>
          </a:stretch>
        </p:blipFill>
        <p:spPr bwMode="auto">
          <a:xfrm>
            <a:off x="6478588" y="0"/>
            <a:ext cx="2665412" cy="6858000"/>
          </a:xfrm>
          <a:prstGeom prst="rect">
            <a:avLst/>
          </a:prstGeom>
          <a:noFill/>
          <a:ln w="9525">
            <a:noFill/>
            <a:miter lim="800000"/>
            <a:headEnd/>
            <a:tailEnd/>
          </a:ln>
        </p:spPr>
      </p:pic>
      <p:pic>
        <p:nvPicPr>
          <p:cNvPr id="11269" name="Picture 5" descr="chair b"/>
          <p:cNvPicPr>
            <a:picLocks noChangeAspect="1" noChangeArrowheads="1"/>
          </p:cNvPicPr>
          <p:nvPr/>
        </p:nvPicPr>
        <p:blipFill>
          <a:blip r:embed="rId3" cstate="print"/>
          <a:srcRect/>
          <a:stretch>
            <a:fillRect/>
          </a:stretch>
        </p:blipFill>
        <p:spPr bwMode="auto">
          <a:xfrm>
            <a:off x="6443663" y="0"/>
            <a:ext cx="4194175" cy="6967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l" eaLnBrk="1" hangingPunct="1"/>
            <a:r>
              <a:rPr lang="en-GB" sz="4000" smtClean="0">
                <a:latin typeface="Trebuchet MS" pitchFamily="34" charset="0"/>
              </a:rPr>
              <a:t/>
            </a:r>
            <a:br>
              <a:rPr lang="en-GB" sz="4000" smtClean="0">
                <a:latin typeface="Trebuchet MS" pitchFamily="34" charset="0"/>
              </a:rPr>
            </a:br>
            <a:endParaRPr lang="en-GB" sz="4000" smtClean="0">
              <a:latin typeface="Trebuchet MS" pitchFamily="34" charset="0"/>
            </a:endParaRPr>
          </a:p>
        </p:txBody>
      </p:sp>
      <p:sp>
        <p:nvSpPr>
          <p:cNvPr id="12291" name="Rectangle 5"/>
          <p:cNvSpPr>
            <a:spLocks noGrp="1" noChangeArrowheads="1"/>
          </p:cNvSpPr>
          <p:nvPr>
            <p:ph type="body" idx="1"/>
          </p:nvPr>
        </p:nvSpPr>
        <p:spPr/>
        <p:txBody>
          <a:bodyPr/>
          <a:lstStyle/>
          <a:p>
            <a:pPr eaLnBrk="1" hangingPunct="1"/>
            <a:endParaRPr lang="en-US" smtClean="0"/>
          </a:p>
        </p:txBody>
      </p:sp>
      <p:pic>
        <p:nvPicPr>
          <p:cNvPr id="12292" name="Picture 6" descr="p10 (Custom)"/>
          <p:cNvPicPr>
            <a:picLocks noChangeAspect="1" noChangeArrowheads="1"/>
          </p:cNvPicPr>
          <p:nvPr/>
        </p:nvPicPr>
        <p:blipFill>
          <a:blip r:embed="rId2" cstate="print"/>
          <a:srcRect/>
          <a:stretch>
            <a:fillRect/>
          </a:stretch>
        </p:blipFill>
        <p:spPr bwMode="auto">
          <a:xfrm>
            <a:off x="468313" y="1346200"/>
            <a:ext cx="8135937" cy="4129088"/>
          </a:xfrm>
          <a:prstGeom prst="rect">
            <a:avLst/>
          </a:prstGeom>
          <a:noFill/>
          <a:ln w="9525">
            <a:noFill/>
            <a:miter lim="800000"/>
            <a:headEnd/>
            <a:tailEnd/>
          </a:ln>
        </p:spPr>
      </p:pic>
      <p:sp>
        <p:nvSpPr>
          <p:cNvPr id="12293" name="Text Box 7"/>
          <p:cNvSpPr txBox="1">
            <a:spLocks noChangeArrowheads="1"/>
          </p:cNvSpPr>
          <p:nvPr/>
        </p:nvSpPr>
        <p:spPr bwMode="auto">
          <a:xfrm>
            <a:off x="684213" y="6021388"/>
            <a:ext cx="8280400" cy="304800"/>
          </a:xfrm>
          <a:prstGeom prst="rect">
            <a:avLst/>
          </a:prstGeom>
          <a:noFill/>
          <a:ln w="9525">
            <a:noFill/>
            <a:miter lim="800000"/>
            <a:headEnd/>
            <a:tailEnd/>
          </a:ln>
          <a:effectLst/>
        </p:spPr>
        <p:txBody>
          <a:bodyPr>
            <a:spAutoFit/>
          </a:bodyPr>
          <a:lstStyle/>
          <a:p>
            <a:pPr>
              <a:spcBef>
                <a:spcPct val="50000"/>
              </a:spcBef>
            </a:pPr>
            <a:r>
              <a:rPr lang="en-GB" sz="1400" b="0">
                <a:latin typeface="Trebuchet MS" pitchFamily="34" charset="0"/>
              </a:rPr>
              <a:t>G.Lings, Encounters on the Edge, 30, (Sheffield: The Sheffield Centre, Church Army, 2006)  (16-20)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en-US" smtClean="0"/>
          </a:p>
        </p:txBody>
      </p:sp>
      <p:sp>
        <p:nvSpPr>
          <p:cNvPr id="13315" name="Rectangle 3"/>
          <p:cNvSpPr>
            <a:spLocks noGrp="1" noChangeArrowheads="1"/>
          </p:cNvSpPr>
          <p:nvPr>
            <p:ph type="body" idx="1"/>
          </p:nvPr>
        </p:nvSpPr>
        <p:spPr/>
        <p:txBody>
          <a:bodyPr/>
          <a:lstStyle/>
          <a:p>
            <a:pPr eaLnBrk="1" hangingPunct="1"/>
            <a:endParaRPr lang="en-US" smtClean="0"/>
          </a:p>
        </p:txBody>
      </p:sp>
      <p:pic>
        <p:nvPicPr>
          <p:cNvPr id="13316" name="Picture 4" descr="p11 (Custom)"/>
          <p:cNvPicPr>
            <a:picLocks noChangeAspect="1" noChangeArrowheads="1"/>
          </p:cNvPicPr>
          <p:nvPr/>
        </p:nvPicPr>
        <p:blipFill>
          <a:blip r:embed="rId2" cstate="print"/>
          <a:srcRect/>
          <a:stretch>
            <a:fillRect/>
          </a:stretch>
        </p:blipFill>
        <p:spPr bwMode="auto">
          <a:xfrm>
            <a:off x="468313" y="1412875"/>
            <a:ext cx="8351837" cy="4241800"/>
          </a:xfrm>
          <a:prstGeom prst="rect">
            <a:avLst/>
          </a:prstGeom>
          <a:noFill/>
          <a:ln w="9525">
            <a:noFill/>
            <a:miter lim="800000"/>
            <a:headEnd/>
            <a:tailEnd/>
          </a:ln>
        </p:spPr>
      </p:pic>
      <p:sp>
        <p:nvSpPr>
          <p:cNvPr id="13317" name="Text Box 5"/>
          <p:cNvSpPr txBox="1">
            <a:spLocks noChangeArrowheads="1"/>
          </p:cNvSpPr>
          <p:nvPr/>
        </p:nvSpPr>
        <p:spPr bwMode="auto">
          <a:xfrm>
            <a:off x="468313" y="6092825"/>
            <a:ext cx="8280400" cy="336550"/>
          </a:xfrm>
          <a:prstGeom prst="rect">
            <a:avLst/>
          </a:prstGeom>
          <a:noFill/>
          <a:ln w="9525">
            <a:noFill/>
            <a:miter lim="800000"/>
            <a:headEnd/>
            <a:tailEnd/>
          </a:ln>
          <a:effectLst/>
        </p:spPr>
        <p:txBody>
          <a:bodyPr>
            <a:spAutoFit/>
          </a:bodyPr>
          <a:lstStyle/>
          <a:p>
            <a:pPr>
              <a:spcBef>
                <a:spcPct val="50000"/>
              </a:spcBef>
            </a:pPr>
            <a:r>
              <a:rPr lang="en-GB" sz="1600" b="0"/>
              <a:t>The spread of churches examined on the Jerusalem to the ends of the earth spectrum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4" name="Group 2"/>
          <p:cNvGraphicFramePr>
            <a:graphicFrameLocks noGrp="1"/>
          </p:cNvGraphicFramePr>
          <p:nvPr/>
        </p:nvGraphicFramePr>
        <p:xfrm>
          <a:off x="323850" y="1196975"/>
          <a:ext cx="8569325" cy="4327687"/>
        </p:xfrm>
        <a:graphic>
          <a:graphicData uri="http://schemas.openxmlformats.org/drawingml/2006/table">
            <a:tbl>
              <a:tblPr/>
              <a:tblGrid>
                <a:gridCol w="1573213"/>
                <a:gridCol w="5218112"/>
                <a:gridCol w="1778000"/>
              </a:tblGrid>
              <a:tr h="51810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Trebuchet MS" pitchFamily="34"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rebuchet MS" pitchFamily="34" charset="0"/>
                          <a:ea typeface="Times New Roman" pitchFamily="18" charset="0"/>
                          <a:cs typeface="Tahoma" pitchFamily="34" charset="0"/>
                        </a:rPr>
                        <a:t>Leader</a:t>
                      </a: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Trebuchet MS" pitchFamily="34" charset="0"/>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rebuchet MS" pitchFamily="34" charset="0"/>
                          <a:ea typeface="Times New Roman" pitchFamily="18" charset="0"/>
                          <a:cs typeface="Tahoma" pitchFamily="34" charset="0"/>
                        </a:rPr>
                        <a:t>Church</a:t>
                      </a: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smtClean="0">
                        <a:ln>
                          <a:noFill/>
                        </a:ln>
                        <a:solidFill>
                          <a:schemeClr val="tx1"/>
                        </a:solidFill>
                        <a:effectLst/>
                        <a:latin typeface="Trebuchet MS" pitchFamily="34" charset="0"/>
                        <a:ea typeface="Times New Roman" pitchFamily="18"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rebuchet MS" pitchFamily="34" charset="0"/>
                          <a:ea typeface="Times New Roman" pitchFamily="18" charset="0"/>
                          <a:cs typeface="Tahoma" pitchFamily="34" charset="0"/>
                        </a:rPr>
                        <a:t>Location</a:t>
                      </a: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7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rebuchet MS" pitchFamily="34" charset="0"/>
                          <a:ea typeface="Times New Roman" pitchFamily="18" charset="0"/>
                          <a:cs typeface="Tahoma" pitchFamily="34" charset="0"/>
                        </a:rPr>
                        <a:t>Andy Croft</a:t>
                      </a: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rebuchet MS" pitchFamily="34" charset="0"/>
                          <a:ea typeface="Times New Roman" pitchFamily="18" charset="0"/>
                          <a:cs typeface="Tahoma" pitchFamily="34" charset="0"/>
                        </a:rPr>
                        <a:t>Soul Survivor Watford</a:t>
                      </a: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rebuchet MS" pitchFamily="34" charset="0"/>
                          <a:ea typeface="Times New Roman" pitchFamily="18" charset="0"/>
                          <a:cs typeface="Tahoma" pitchFamily="34" charset="0"/>
                        </a:rPr>
                        <a:t>Watford</a:t>
                      </a: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7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rebuchet MS" pitchFamily="34" charset="0"/>
                          <a:ea typeface="Times New Roman" pitchFamily="18" charset="0"/>
                          <a:cs typeface="Tahoma" pitchFamily="34" charset="0"/>
                        </a:rPr>
                        <a:t>Bryony Wells</a:t>
                      </a: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rebuchet MS" pitchFamily="34" charset="0"/>
                          <a:ea typeface="Times New Roman" pitchFamily="18" charset="0"/>
                          <a:cs typeface="Tahoma" pitchFamily="34" charset="0"/>
                        </a:rPr>
                        <a:t>Life Church, St Thomas’ Church Crookes</a:t>
                      </a: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rebuchet MS" pitchFamily="34" charset="0"/>
                          <a:ea typeface="Times New Roman" pitchFamily="18" charset="0"/>
                          <a:cs typeface="Arial" charset="0"/>
                        </a:rPr>
                        <a:t>Sheffield</a:t>
                      </a: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0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rebuchet MS" pitchFamily="34" charset="0"/>
                          <a:ea typeface="Times New Roman" pitchFamily="18" charset="0"/>
                          <a:cs typeface="Arial" charset="0"/>
                        </a:rPr>
                        <a:t>Harry Steele</a:t>
                      </a: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rebuchet MS" pitchFamily="34" charset="0"/>
                          <a:ea typeface="Times New Roman" pitchFamily="18" charset="0"/>
                          <a:cs typeface="Arial" charset="0"/>
                        </a:rPr>
                        <a:t>Uncut, part of All Saints Ecclesall, then St Peters, Greenhill</a:t>
                      </a: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rebuchet MS" pitchFamily="34" charset="0"/>
                          <a:ea typeface="Times New Roman" pitchFamily="18" charset="0"/>
                          <a:cs typeface="Arial" charset="0"/>
                        </a:rPr>
                        <a:t>Sheffield</a:t>
                      </a: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76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rebuchet MS" pitchFamily="34" charset="0"/>
                          <a:ea typeface="Times New Roman" pitchFamily="18" charset="0"/>
                          <a:cs typeface="Arial" charset="0"/>
                        </a:rPr>
                        <a:t>Mark Broomhead</a:t>
                      </a: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rebuchet MS" pitchFamily="34" charset="0"/>
                          <a:ea typeface="Times New Roman" pitchFamily="18" charset="0"/>
                          <a:cs typeface="Arial" charset="0"/>
                        </a:rPr>
                        <a:t>Order of the Black Sheep</a:t>
                      </a: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rebuchet MS" pitchFamily="34" charset="0"/>
                          <a:ea typeface="Times New Roman" pitchFamily="18" charset="0"/>
                          <a:cs typeface="Arial" charset="0"/>
                        </a:rPr>
                        <a:t>Chesterfield</a:t>
                      </a: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76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rebuchet MS" pitchFamily="34" charset="0"/>
                          <a:ea typeface="Times New Roman" pitchFamily="18" charset="0"/>
                          <a:cs typeface="Arial" charset="0"/>
                        </a:rPr>
                        <a:t>Rich Atkinson</a:t>
                      </a: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rebuchet MS" pitchFamily="34" charset="0"/>
                          <a:ea typeface="Times New Roman" pitchFamily="18" charset="0"/>
                          <a:cs typeface="Arial" charset="0"/>
                        </a:rPr>
                        <a:t>Rebuilding Generation, St Toms, Philadelphia</a:t>
                      </a: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rebuchet MS" pitchFamily="34" charset="0"/>
                          <a:ea typeface="Times New Roman" pitchFamily="18" charset="0"/>
                          <a:cs typeface="Arial" charset="0"/>
                        </a:rPr>
                        <a:t>Sheffield</a:t>
                      </a: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76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rebuchet MS" pitchFamily="34" charset="0"/>
                          <a:ea typeface="Times New Roman" pitchFamily="18" charset="0"/>
                          <a:cs typeface="Arial" charset="0"/>
                        </a:rPr>
                        <a:t>Shannon Hopkins</a:t>
                      </a: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rebuchet MS" pitchFamily="34" charset="0"/>
                          <a:ea typeface="Times New Roman" pitchFamily="18" charset="0"/>
                          <a:cs typeface="Arial" charset="0"/>
                        </a:rPr>
                        <a:t>Matryoska Haus</a:t>
                      </a: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rebuchet MS" pitchFamily="34" charset="0"/>
                          <a:ea typeface="Times New Roman" pitchFamily="18" charset="0"/>
                          <a:cs typeface="Arial" charset="0"/>
                        </a:rPr>
                        <a:t>London</a:t>
                      </a: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76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rebuchet MS" pitchFamily="34" charset="0"/>
                          <a:ea typeface="Times New Roman" pitchFamily="18" charset="0"/>
                          <a:cs typeface="Arial" charset="0"/>
                        </a:rPr>
                        <a:t>Steve Leach</a:t>
                      </a: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rebuchet MS" pitchFamily="34" charset="0"/>
                          <a:ea typeface="Times New Roman" pitchFamily="18" charset="0"/>
                          <a:cs typeface="Arial" charset="0"/>
                        </a:rPr>
                        <a:t>Unnamed group plus Church for the Night</a:t>
                      </a: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rebuchet MS" pitchFamily="34" charset="0"/>
                          <a:ea typeface="Times New Roman" pitchFamily="18" charset="0"/>
                          <a:cs typeface="Arial" charset="0"/>
                        </a:rPr>
                        <a:t>Bournemouth</a:t>
                      </a: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76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rebuchet MS" pitchFamily="34" charset="0"/>
                          <a:ea typeface="Times New Roman" pitchFamily="18" charset="0"/>
                          <a:cs typeface="Arial" charset="0"/>
                        </a:rPr>
                        <a:t>Carol Wain</a:t>
                      </a: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rebuchet MS" pitchFamily="34" charset="0"/>
                          <a:ea typeface="Times New Roman" pitchFamily="18" charset="0"/>
                          <a:cs typeface="Arial" charset="0"/>
                        </a:rPr>
                        <a:t>11.57 </a:t>
                      </a: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rebuchet MS" pitchFamily="34" charset="0"/>
                          <a:ea typeface="Times New Roman" pitchFamily="18" charset="0"/>
                          <a:cs typeface="Arial" charset="0"/>
                        </a:rPr>
                        <a:t>Liverpool</a:t>
                      </a: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76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rebuchet MS" pitchFamily="34" charset="0"/>
                          <a:ea typeface="Times New Roman" pitchFamily="18" charset="0"/>
                          <a:cs typeface="Arial" charset="0"/>
                        </a:rPr>
                        <a:t>James Henley</a:t>
                      </a: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rebuchet MS" pitchFamily="34" charset="0"/>
                          <a:ea typeface="Times New Roman" pitchFamily="18" charset="0"/>
                          <a:cs typeface="Arial" charset="0"/>
                        </a:rPr>
                        <a:t>The Lab</a:t>
                      </a: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rebuchet MS" pitchFamily="34" charset="0"/>
                          <a:ea typeface="Times New Roman" pitchFamily="18" charset="0"/>
                          <a:cs typeface="Arial" charset="0"/>
                        </a:rPr>
                        <a:t>Newport</a:t>
                      </a: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76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rebuchet MS" pitchFamily="34" charset="0"/>
                          <a:ea typeface="Times New Roman" pitchFamily="18" charset="0"/>
                          <a:cs typeface="Arial" charset="0"/>
                        </a:rPr>
                        <a:t>Nick Russell</a:t>
                      </a: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rebuchet MS" pitchFamily="34" charset="0"/>
                          <a:ea typeface="Times New Roman" pitchFamily="18" charset="0"/>
                          <a:cs typeface="Arial" charset="0"/>
                        </a:rPr>
                        <a:t>Church Army Centre of Mission</a:t>
                      </a: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rebuchet MS" pitchFamily="34" charset="0"/>
                          <a:ea typeface="Times New Roman" pitchFamily="18" charset="0"/>
                          <a:cs typeface="Arial" charset="0"/>
                        </a:rPr>
                        <a:t>Greenwich</a:t>
                      </a: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76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rebuchet MS" pitchFamily="34" charset="0"/>
                          <a:ea typeface="Times New Roman" pitchFamily="18" charset="0"/>
                          <a:cs typeface="Arial" charset="0"/>
                        </a:rPr>
                        <a:t>Sarah Belcher</a:t>
                      </a: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rebuchet MS" pitchFamily="34" charset="0"/>
                          <a:ea typeface="Times New Roman" pitchFamily="18" charset="0"/>
                          <a:cs typeface="Arial" charset="0"/>
                        </a:rPr>
                        <a:t>Monks Rd Congregation, Threshold</a:t>
                      </a: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rebuchet MS" pitchFamily="34" charset="0"/>
                          <a:ea typeface="Times New Roman" pitchFamily="18" charset="0"/>
                          <a:cs typeface="Arial" charset="0"/>
                        </a:rPr>
                        <a:t>Lincoln</a:t>
                      </a: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76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rebuchet MS" pitchFamily="34" charset="0"/>
                          <a:ea typeface="Times New Roman" pitchFamily="18" charset="0"/>
                          <a:cs typeface="Arial" charset="0"/>
                        </a:rPr>
                        <a:t>Steve Clarke</a:t>
                      </a: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rebuchet MS" pitchFamily="34" charset="0"/>
                          <a:ea typeface="Times New Roman" pitchFamily="18" charset="0"/>
                          <a:cs typeface="Arial" charset="0"/>
                        </a:rPr>
                        <a:t>FEIG</a:t>
                      </a: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Trebuchet MS" pitchFamily="34" charset="0"/>
                          <a:ea typeface="Times New Roman" pitchFamily="18" charset="0"/>
                          <a:cs typeface="Arial" charset="0"/>
                        </a:rPr>
                        <a:t>Gloucester</a:t>
                      </a:r>
                    </a:p>
                  </a:txBody>
                  <a:tcPr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551</TotalTime>
  <Words>815</Words>
  <Application>Microsoft Office PowerPoint</Application>
  <PresentationFormat>On-screen Show (4:3)</PresentationFormat>
  <Paragraphs>163</Paragraphs>
  <Slides>28</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Default Design</vt:lpstr>
      <vt:lpstr>Microsoft Office Excel 97-2003 Worksheet</vt:lpstr>
      <vt:lpstr>National Deanery Conference 2014</vt:lpstr>
      <vt:lpstr>The Missionary Challenge</vt:lpstr>
      <vt:lpstr>Slide 3</vt:lpstr>
      <vt:lpstr>Slide 4</vt:lpstr>
      <vt:lpstr>Background issues </vt:lpstr>
      <vt:lpstr>Research model </vt:lpstr>
      <vt:lpstr> </vt:lpstr>
      <vt:lpstr>Slide 8</vt:lpstr>
      <vt:lpstr>Slide 9</vt:lpstr>
      <vt:lpstr>Community</vt:lpstr>
      <vt:lpstr>Authenticity</vt:lpstr>
      <vt:lpstr>Doubt</vt:lpstr>
      <vt:lpstr>Spirituality</vt:lpstr>
      <vt:lpstr>Change</vt:lpstr>
      <vt:lpstr>1. Church      planting hubs</vt:lpstr>
      <vt:lpstr>2. Youth church                grown up</vt:lpstr>
      <vt:lpstr>3. Deconstructed         church  </vt:lpstr>
      <vt:lpstr>4. Church on the          margins</vt:lpstr>
      <vt:lpstr>5. Context shaped         church  </vt:lpstr>
      <vt:lpstr>Slide 20</vt:lpstr>
      <vt:lpstr>Slide 21</vt:lpstr>
      <vt:lpstr>Wider issues </vt:lpstr>
      <vt:lpstr>Just a life stage?</vt:lpstr>
      <vt:lpstr>Recommendations</vt:lpstr>
      <vt:lpstr>In small groups what are your reactions and questions after hearing this...?</vt:lpstr>
      <vt:lpstr>Slide 26</vt:lpstr>
      <vt:lpstr>Slide 27</vt:lpstr>
      <vt:lpstr>Slide 28</vt:lpstr>
    </vt:vector>
  </TitlesOfParts>
  <Company>Chuch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b.keith</dc:creator>
  <cp:lastModifiedBy>pstradling</cp:lastModifiedBy>
  <cp:revision>32</cp:revision>
  <dcterms:created xsi:type="dcterms:W3CDTF">2013-04-11T09:27:39Z</dcterms:created>
  <dcterms:modified xsi:type="dcterms:W3CDTF">2014-10-03T09:20:35Z</dcterms:modified>
</cp:coreProperties>
</file>