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8"/>
  </p:handoutMasterIdLst>
  <p:sldIdLst>
    <p:sldId id="256" r:id="rId2"/>
    <p:sldId id="258" r:id="rId3"/>
    <p:sldId id="259" r:id="rId4"/>
    <p:sldId id="260" r:id="rId5"/>
    <p:sldId id="261" r:id="rId6"/>
    <p:sldId id="262" r:id="rId7"/>
    <p:sldId id="270" r:id="rId8"/>
    <p:sldId id="271" r:id="rId9"/>
    <p:sldId id="264" r:id="rId10"/>
    <p:sldId id="266" r:id="rId11"/>
    <p:sldId id="273" r:id="rId12"/>
    <p:sldId id="274" r:id="rId13"/>
    <p:sldId id="272" r:id="rId14"/>
    <p:sldId id="275" r:id="rId15"/>
    <p:sldId id="268" r:id="rId16"/>
    <p:sldId id="269" r:id="rId1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105" d="100"/>
          <a:sy n="105" d="100"/>
        </p:scale>
        <p:origin x="12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9A8F77A-2381-4178-8416-D7AFE039DA94}" type="datetimeFigureOut">
              <a:rPr lang="en-GB" smtClean="0"/>
              <a:t>13/03/2022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922B720-A7B1-488C-922E-A8D937D395BF}" type="slidenum">
              <a:rPr lang="en-GB" smtClean="0"/>
              <a:t>‹#›</a:t>
            </a:fld>
            <a:endParaRPr lang="en-GB"/>
          </a:p>
        </p:txBody>
      </p:sp>
    </p:spTree>
    <p:extLst>
      <p:ext uri="{BB962C8B-B14F-4D97-AF65-F5344CB8AC3E}">
        <p14:creationId xmlns:p14="http://schemas.microsoft.com/office/powerpoint/2010/main" val="36215958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hurchofengland.org/sites/default/files/2019-11/Safer%20Environment%20and%20Activities%20Oct19_0.pdf" TargetMode="External"/><Relationship Id="rId2" Type="http://schemas.openxmlformats.org/officeDocument/2006/relationships/hyperlink" Target="https://www.churchofengland.org/sites/default/files/2019-10/ParishSafeGuardingHandBookAugust2019Web.pdf" TargetMode="External"/><Relationship Id="rId1" Type="http://schemas.openxmlformats.org/officeDocument/2006/relationships/slideLayout" Target="../slideLayouts/slideLayout2.xml"/><Relationship Id="rId4" Type="http://schemas.openxmlformats.org/officeDocument/2006/relationships/hyperlink" Target="https://www.churchofengland.org/sites/default/files/2021-07/Code%20of%20Safer%20Working%20Practice%2002.07.2021.pdf"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churchofengland.org/about-us/structure/general-synod/about-general-synod/convocations/guidelines-for-the-professional-conduct-of-the-clergy.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hurchofengland.org/about/leadership-and-governance/general-synod/bishops/pastoral-advisory-group/pastoral-principles" TargetMode="External"/><Relationship Id="rId2" Type="http://schemas.openxmlformats.org/officeDocument/2006/relationships/hyperlink" Target="https://www.churchofengland.org/resources/living-love-and-faith"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62656" y="1819656"/>
            <a:ext cx="8459660" cy="2262781"/>
          </a:xfrm>
        </p:spPr>
        <p:txBody>
          <a:bodyPr/>
          <a:lstStyle/>
          <a:p>
            <a:r>
              <a:rPr lang="en-GB" dirty="0"/>
              <a:t>Safeguarding:</a:t>
            </a:r>
          </a:p>
        </p:txBody>
      </p:sp>
      <p:sp>
        <p:nvSpPr>
          <p:cNvPr id="3" name="Subtitle 2"/>
          <p:cNvSpPr>
            <a:spLocks noGrp="1"/>
          </p:cNvSpPr>
          <p:nvPr>
            <p:ph type="subTitle" idx="1"/>
          </p:nvPr>
        </p:nvSpPr>
        <p:spPr>
          <a:xfrm>
            <a:off x="2962656" y="4082437"/>
            <a:ext cx="8459660" cy="1126283"/>
          </a:xfrm>
        </p:spPr>
        <p:txBody>
          <a:bodyPr>
            <a:normAutofit/>
          </a:bodyPr>
          <a:lstStyle/>
          <a:p>
            <a:r>
              <a:rPr lang="en-GB" sz="2400" dirty="0"/>
              <a:t>everyone’s wellbeing, everyone’s responsibility</a:t>
            </a:r>
          </a:p>
        </p:txBody>
      </p:sp>
    </p:spTree>
    <p:extLst>
      <p:ext uri="{BB962C8B-B14F-4D97-AF65-F5344CB8AC3E}">
        <p14:creationId xmlns:p14="http://schemas.microsoft.com/office/powerpoint/2010/main" val="294809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09772"/>
            <a:ext cx="8911687" cy="890366"/>
          </a:xfrm>
        </p:spPr>
        <p:txBody>
          <a:bodyPr/>
          <a:lstStyle/>
          <a:p>
            <a:r>
              <a:rPr lang="en-GB" dirty="0"/>
              <a:t>A case study: key points and learning</a:t>
            </a:r>
          </a:p>
        </p:txBody>
      </p:sp>
      <p:sp>
        <p:nvSpPr>
          <p:cNvPr id="3" name="Content Placeholder 2"/>
          <p:cNvSpPr>
            <a:spLocks noGrp="1"/>
          </p:cNvSpPr>
          <p:nvPr>
            <p:ph idx="1"/>
          </p:nvPr>
        </p:nvSpPr>
        <p:spPr>
          <a:xfrm>
            <a:off x="2589212" y="1911096"/>
            <a:ext cx="8915400" cy="4704016"/>
          </a:xfrm>
        </p:spPr>
        <p:txBody>
          <a:bodyPr>
            <a:noAutofit/>
          </a:bodyPr>
          <a:lstStyle/>
          <a:p>
            <a:r>
              <a:rPr lang="en-GB" sz="2400" dirty="0"/>
              <a:t>Personal and pastoral boundaries</a:t>
            </a:r>
          </a:p>
          <a:p>
            <a:r>
              <a:rPr lang="en-GB" sz="2400" dirty="0"/>
              <a:t>Police and church processes: what is proof, what is illegal, what is conduct unbecoming?</a:t>
            </a:r>
          </a:p>
          <a:p>
            <a:r>
              <a:rPr lang="en-GB" sz="2400" dirty="0"/>
              <a:t>Congregations and communities can be “groomed”</a:t>
            </a:r>
          </a:p>
          <a:p>
            <a:r>
              <a:rPr lang="en-GB" sz="2400" dirty="0"/>
              <a:t>What is Christian forgiveness?</a:t>
            </a:r>
          </a:p>
          <a:p>
            <a:r>
              <a:rPr lang="en-GB" sz="2400" dirty="0"/>
              <a:t>How open to be?</a:t>
            </a:r>
          </a:p>
          <a:p>
            <a:r>
              <a:rPr lang="en-GB" sz="2400" dirty="0"/>
              <a:t>Seeing beyond charisma</a:t>
            </a:r>
          </a:p>
        </p:txBody>
      </p:sp>
    </p:spTree>
    <p:extLst>
      <p:ext uri="{BB962C8B-B14F-4D97-AF65-F5344CB8AC3E}">
        <p14:creationId xmlns:p14="http://schemas.microsoft.com/office/powerpoint/2010/main" val="3620495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466344"/>
            <a:ext cx="8911687" cy="859536"/>
          </a:xfrm>
        </p:spPr>
        <p:txBody>
          <a:bodyPr>
            <a:normAutofit/>
          </a:bodyPr>
          <a:lstStyle/>
          <a:p>
            <a:r>
              <a:rPr lang="en-GB" dirty="0"/>
              <a:t>Wider church learning?</a:t>
            </a:r>
          </a:p>
        </p:txBody>
      </p:sp>
      <p:sp>
        <p:nvSpPr>
          <p:cNvPr id="3" name="Content Placeholder 2"/>
          <p:cNvSpPr>
            <a:spLocks noGrp="1"/>
          </p:cNvSpPr>
          <p:nvPr>
            <p:ph idx="1"/>
          </p:nvPr>
        </p:nvSpPr>
        <p:spPr>
          <a:xfrm>
            <a:off x="2589212" y="1911096"/>
            <a:ext cx="8915400" cy="4704016"/>
          </a:xfrm>
        </p:spPr>
        <p:txBody>
          <a:bodyPr>
            <a:noAutofit/>
          </a:bodyPr>
          <a:lstStyle/>
          <a:p>
            <a:r>
              <a:rPr lang="en-GB" sz="2400" dirty="0"/>
              <a:t>Guard each other</a:t>
            </a:r>
          </a:p>
          <a:p>
            <a:r>
              <a:rPr lang="en-GB" sz="2400" dirty="0"/>
              <a:t>Be alert to the overlaps in sexuality and spirituality, and set up supervision and accountability</a:t>
            </a:r>
          </a:p>
          <a:p>
            <a:r>
              <a:rPr lang="en-GB" sz="2400" dirty="0"/>
              <a:t>Too many Messiahs. Who is doing the saving?</a:t>
            </a:r>
          </a:p>
          <a:p>
            <a:r>
              <a:rPr lang="en-GB" sz="2400" dirty="0"/>
              <a:t>Clergy role and status: public expectations, private misery?</a:t>
            </a:r>
          </a:p>
          <a:p>
            <a:r>
              <a:rPr lang="en-GB" sz="2400" dirty="0"/>
              <a:t>Blessed are the truth tellers, for they shall not be groomed (though they may be cast out)</a:t>
            </a:r>
          </a:p>
          <a:p>
            <a:r>
              <a:rPr lang="en-GB" sz="2400" dirty="0"/>
              <a:t>Power and responsibility </a:t>
            </a:r>
          </a:p>
        </p:txBody>
      </p:sp>
    </p:spTree>
    <p:extLst>
      <p:ext uri="{BB962C8B-B14F-4D97-AF65-F5344CB8AC3E}">
        <p14:creationId xmlns:p14="http://schemas.microsoft.com/office/powerpoint/2010/main" val="3660385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2080" y="2212848"/>
            <a:ext cx="6274244" cy="1847088"/>
          </a:xfrm>
        </p:spPr>
        <p:txBody>
          <a:bodyPr>
            <a:normAutofit/>
          </a:bodyPr>
          <a:lstStyle/>
          <a:p>
            <a:r>
              <a:rPr lang="en-GB" sz="8000" dirty="0"/>
              <a:t>Q and A?</a:t>
            </a:r>
          </a:p>
        </p:txBody>
      </p:sp>
    </p:spTree>
    <p:extLst>
      <p:ext uri="{BB962C8B-B14F-4D97-AF65-F5344CB8AC3E}">
        <p14:creationId xmlns:p14="http://schemas.microsoft.com/office/powerpoint/2010/main" val="990876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688" y="595535"/>
            <a:ext cx="8911687" cy="976090"/>
          </a:xfrm>
        </p:spPr>
        <p:txBody>
          <a:bodyPr/>
          <a:lstStyle/>
          <a:p>
            <a:r>
              <a:rPr lang="en-GB" dirty="0"/>
              <a:t>Colossians 3.1-16</a:t>
            </a:r>
          </a:p>
        </p:txBody>
      </p:sp>
      <p:sp>
        <p:nvSpPr>
          <p:cNvPr id="3" name="Content Placeholder 2"/>
          <p:cNvSpPr>
            <a:spLocks noGrp="1"/>
          </p:cNvSpPr>
          <p:nvPr>
            <p:ph idx="1"/>
          </p:nvPr>
        </p:nvSpPr>
        <p:spPr>
          <a:xfrm>
            <a:off x="2886076" y="1571625"/>
            <a:ext cx="7843838" cy="4657725"/>
          </a:xfrm>
        </p:spPr>
        <p:txBody>
          <a:bodyPr>
            <a:noAutofit/>
          </a:bodyPr>
          <a:lstStyle/>
          <a:p>
            <a:pPr marL="0" indent="0">
              <a:buNone/>
            </a:pPr>
            <a:r>
              <a:rPr lang="en-GB" sz="2000" dirty="0"/>
              <a:t>So if you have been raised with Christ, seek the things that are above, where Christ is, seated at the right hand of God. Set your minds on things that are above, not on things that are on earth, for you have died, and your life is hidden with Christ in God. When Christ who is your life is revealed, then you also will be revealed with him in glory. </a:t>
            </a:r>
            <a:br>
              <a:rPr lang="en-GB" sz="2000" dirty="0"/>
            </a:br>
            <a:br>
              <a:rPr lang="en-GB" sz="2000" dirty="0"/>
            </a:br>
            <a:r>
              <a:rPr lang="en-GB" sz="2000" dirty="0"/>
              <a:t>Put to death, therefore, whatever in you is earthly: fornication, impurity, passion, evil desire, and greed (which is idolatry). On account of these the wrath of God is coming on those who are disobedient. These are the ways you also once followed, when you were living that life. But now you must get rid of all such things—anger, wrath, malice, slander, and abusive language from your mouth. </a:t>
            </a:r>
          </a:p>
          <a:p>
            <a:pPr marL="0" indent="0">
              <a:buNone/>
            </a:pPr>
            <a:endParaRPr lang="en-GB" sz="2400" dirty="0"/>
          </a:p>
        </p:txBody>
      </p:sp>
    </p:spTree>
    <p:extLst>
      <p:ext uri="{BB962C8B-B14F-4D97-AF65-F5344CB8AC3E}">
        <p14:creationId xmlns:p14="http://schemas.microsoft.com/office/powerpoint/2010/main" val="1891855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6076" y="731519"/>
            <a:ext cx="8123300" cy="5497831"/>
          </a:xfrm>
        </p:spPr>
        <p:txBody>
          <a:bodyPr>
            <a:noAutofit/>
          </a:bodyPr>
          <a:lstStyle/>
          <a:p>
            <a:pPr marL="0" indent="0">
              <a:buNone/>
            </a:pPr>
            <a:r>
              <a:rPr lang="en-GB" sz="2000" dirty="0"/>
              <a:t>Do not lie to one another, seeing that you have stripped off the old self with its practices and have clothed yourselves with the new self, which is being renewed in knowledge according to the image of its creator. In that renewal there is no longer Greek and Jew, circumcised and uncircumcised, barbarian, Scythian, slave and free; but Christ is all and in all!</a:t>
            </a:r>
          </a:p>
          <a:p>
            <a:pPr marL="0" indent="0">
              <a:buNone/>
            </a:pPr>
            <a:r>
              <a:rPr lang="en-GB" sz="2000" dirty="0"/>
              <a:t>As God’s chosen ones, holy and beloved, clothe yourselves with compassion, kindness, humility, meekness, and patience. Bear with one another and, if anyone has a complaint against another, forgive each other; just as the Lord has forgiven you, so you also must forgive. Above all, clothe yourselves with love, which binds everything together in perfect harmony. And let the peace of Christ rule in your hearts, to which indeed you were called in the one body. And be thankful. Let the word of Christ dwell in you richly; teach and admonish one another in all wisdom; and with gratitude in your hearts sing psalms, hymns, and spiritual songs to God.</a:t>
            </a:r>
          </a:p>
          <a:p>
            <a:pPr marL="0" indent="0">
              <a:buNone/>
            </a:pPr>
            <a:endParaRPr lang="en-GB" sz="2400" dirty="0"/>
          </a:p>
        </p:txBody>
      </p:sp>
    </p:spTree>
    <p:extLst>
      <p:ext uri="{BB962C8B-B14F-4D97-AF65-F5344CB8AC3E}">
        <p14:creationId xmlns:p14="http://schemas.microsoft.com/office/powerpoint/2010/main" val="2030957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61803"/>
          </a:xfrm>
        </p:spPr>
        <p:txBody>
          <a:bodyPr>
            <a:normAutofit fontScale="90000"/>
          </a:bodyPr>
          <a:lstStyle/>
          <a:p>
            <a:r>
              <a:rPr lang="en-GB" dirty="0"/>
              <a:t>Personal exercise: accountable and alert</a:t>
            </a:r>
          </a:p>
        </p:txBody>
      </p:sp>
      <p:sp>
        <p:nvSpPr>
          <p:cNvPr id="3" name="Content Placeholder 2"/>
          <p:cNvSpPr>
            <a:spLocks noGrp="1"/>
          </p:cNvSpPr>
          <p:nvPr>
            <p:ph idx="1"/>
          </p:nvPr>
        </p:nvSpPr>
        <p:spPr>
          <a:xfrm>
            <a:off x="2589212" y="1207008"/>
            <a:ext cx="8915400" cy="4818888"/>
          </a:xfrm>
        </p:spPr>
        <p:txBody>
          <a:bodyPr>
            <a:noAutofit/>
          </a:bodyPr>
          <a:lstStyle/>
          <a:p>
            <a:pPr marL="0" lv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000" i="1" dirty="0">
                <a:effectLst/>
                <a:ea typeface="Calibri" panose="020F0502020204030204" pitchFamily="34" charset="0"/>
                <a:cs typeface="Times New Roman" panose="02020603050405020304" pitchFamily="18" charset="0"/>
              </a:rPr>
              <a:t>How are you personally held to account? </a:t>
            </a:r>
          </a:p>
          <a:p>
            <a:r>
              <a:rPr lang="en-GB" sz="2000" i="1" dirty="0">
                <a:ea typeface="Calibri" panose="020F0502020204030204" pitchFamily="34" charset="0"/>
                <a:cs typeface="Times New Roman" panose="02020603050405020304" pitchFamily="18" charset="0"/>
              </a:rPr>
              <a:t>H</a:t>
            </a:r>
            <a:r>
              <a:rPr lang="en-GB" sz="2000" i="1" dirty="0">
                <a:effectLst/>
                <a:ea typeface="Calibri" panose="020F0502020204030204" pitchFamily="34" charset="0"/>
                <a:cs typeface="Times New Roman" panose="02020603050405020304" pitchFamily="18" charset="0"/>
              </a:rPr>
              <a:t>ow do you remain alert to any broken boundaries in your own church or community settings? </a:t>
            </a:r>
            <a:endParaRPr lang="en-GB" sz="2000" dirty="0">
              <a:effectLst/>
              <a:ea typeface="Calibri" panose="020F0502020204030204" pitchFamily="34" charset="0"/>
              <a:cs typeface="Times New Roman" panose="02020603050405020304" pitchFamily="18" charset="0"/>
            </a:endParaRPr>
          </a:p>
          <a:p>
            <a:r>
              <a:rPr lang="en-GB" sz="2000" i="1" dirty="0">
                <a:effectLst/>
                <a:ea typeface="Calibri" panose="020F0502020204030204" pitchFamily="34" charset="0"/>
                <a:cs typeface="Times New Roman" panose="02020603050405020304" pitchFamily="18" charset="0"/>
              </a:rPr>
              <a:t>Is there is a friend, a small group of colleagues, a mentor, confessor, or spiritual director with whom you are committed to being honest about what tempts or troubles you?</a:t>
            </a:r>
            <a:endParaRPr lang="en-GB" sz="2000" dirty="0">
              <a:effectLst/>
              <a:ea typeface="Calibri" panose="020F0502020204030204" pitchFamily="34" charset="0"/>
              <a:cs typeface="Times New Roman" panose="02020603050405020304" pitchFamily="18" charset="0"/>
            </a:endParaRPr>
          </a:p>
          <a:p>
            <a:r>
              <a:rPr lang="en-GB" sz="2000" i="1" dirty="0">
                <a:effectLst/>
                <a:ea typeface="Calibri" panose="020F0502020204030204" pitchFamily="34" charset="0"/>
                <a:cs typeface="Times New Roman" panose="02020603050405020304" pitchFamily="18" charset="0"/>
              </a:rPr>
              <a:t>What can you personally do to contribute to a culture of healthy safeguarding in your own church or community setting? Where can healthy conversations happen about safeguarding and wellbeing?</a:t>
            </a:r>
          </a:p>
          <a:p>
            <a:r>
              <a:rPr lang="en-GB" sz="2000" i="1" dirty="0">
                <a:ea typeface="Calibri" panose="020F0502020204030204" pitchFamily="34" charset="0"/>
                <a:cs typeface="Times New Roman" panose="02020603050405020304" pitchFamily="18" charset="0"/>
              </a:rPr>
              <a:t>What do you want to do differently from now on?</a:t>
            </a:r>
          </a:p>
          <a:p>
            <a:endParaRPr lang="en-GB" sz="2000" i="1" dirty="0">
              <a:effectLst/>
              <a:ea typeface="Calibri" panose="020F0502020204030204" pitchFamily="34" charset="0"/>
              <a:cs typeface="Times New Roman" panose="02020603050405020304" pitchFamily="18" charset="0"/>
            </a:endParaRPr>
          </a:p>
          <a:p>
            <a:pPr marL="0" indent="0">
              <a:buNone/>
            </a:pPr>
            <a:r>
              <a:rPr lang="en-GB" sz="2000" i="1" dirty="0">
                <a:ea typeface="Calibri" panose="020F0502020204030204" pitchFamily="34" charset="0"/>
                <a:cs typeface="Times New Roman" panose="02020603050405020304" pitchFamily="18" charset="0"/>
              </a:rPr>
              <a:t>(Time for private journaling: no plenary or feedback time)</a:t>
            </a:r>
            <a:endParaRPr lang="en-GB"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902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704628"/>
          </a:xfrm>
        </p:spPr>
        <p:txBody>
          <a:bodyPr/>
          <a:lstStyle/>
          <a:p>
            <a:r>
              <a:rPr lang="en-GB" dirty="0"/>
              <a:t>Prayer</a:t>
            </a:r>
          </a:p>
        </p:txBody>
      </p:sp>
      <p:sp>
        <p:nvSpPr>
          <p:cNvPr id="4" name="Content Placeholder 3"/>
          <p:cNvSpPr>
            <a:spLocks noGrp="1"/>
          </p:cNvSpPr>
          <p:nvPr>
            <p:ph sz="half" idx="2"/>
          </p:nvPr>
        </p:nvSpPr>
        <p:spPr>
          <a:xfrm>
            <a:off x="2715768" y="1528762"/>
            <a:ext cx="7571232" cy="4372650"/>
          </a:xfrm>
        </p:spPr>
        <p:txBody>
          <a:bodyPr>
            <a:normAutofit/>
          </a:bodyPr>
          <a:lstStyle/>
          <a:p>
            <a:pPr marL="0" indent="0">
              <a:buNone/>
            </a:pPr>
            <a:endParaRPr lang="en-GB" dirty="0"/>
          </a:p>
          <a:p>
            <a:pPr marL="0" indent="0">
              <a:buNone/>
            </a:pPr>
            <a:r>
              <a:rPr lang="en-GB" sz="2400" dirty="0">
                <a:effectLst/>
                <a:latin typeface="+mj-lt"/>
                <a:ea typeface="Calibri" panose="020F0502020204030204" pitchFamily="34" charset="0"/>
                <a:cs typeface="Times New Roman" panose="02020603050405020304" pitchFamily="18" charset="0"/>
              </a:rPr>
              <a:t>Loving God, you know our deepest desires; </a:t>
            </a:r>
            <a:br>
              <a:rPr lang="en-GB" sz="2400" dirty="0">
                <a:effectLst/>
                <a:latin typeface="+mj-lt"/>
                <a:ea typeface="Calibri" panose="020F0502020204030204" pitchFamily="34" charset="0"/>
                <a:cs typeface="Times New Roman" panose="02020603050405020304" pitchFamily="18" charset="0"/>
              </a:rPr>
            </a:br>
            <a:r>
              <a:rPr lang="en-GB" sz="2400" dirty="0">
                <a:effectLst/>
                <a:latin typeface="+mj-lt"/>
                <a:ea typeface="Calibri" panose="020F0502020204030204" pitchFamily="34" charset="0"/>
                <a:cs typeface="Times New Roman" panose="02020603050405020304" pitchFamily="18" charset="0"/>
              </a:rPr>
              <a:t>show us where we need to be healed,</a:t>
            </a:r>
            <a:br>
              <a:rPr lang="en-GB" sz="2400" dirty="0">
                <a:effectLst/>
                <a:latin typeface="+mj-lt"/>
                <a:ea typeface="Calibri" panose="020F0502020204030204" pitchFamily="34" charset="0"/>
                <a:cs typeface="Times New Roman" panose="02020603050405020304" pitchFamily="18" charset="0"/>
              </a:rPr>
            </a:br>
            <a:r>
              <a:rPr lang="en-GB" sz="2400" dirty="0">
                <a:effectLst/>
                <a:latin typeface="+mj-lt"/>
                <a:ea typeface="Calibri" panose="020F0502020204030204" pitchFamily="34" charset="0"/>
                <a:cs typeface="Times New Roman" panose="02020603050405020304" pitchFamily="18" charset="0"/>
              </a:rPr>
              <a:t>open our eyes to see where your image is being wounded, </a:t>
            </a:r>
            <a:br>
              <a:rPr lang="en-GB" sz="2400" dirty="0">
                <a:effectLst/>
                <a:latin typeface="+mj-lt"/>
                <a:ea typeface="Calibri" panose="020F0502020204030204" pitchFamily="34" charset="0"/>
                <a:cs typeface="Times New Roman" panose="02020603050405020304" pitchFamily="18" charset="0"/>
              </a:rPr>
            </a:br>
            <a:r>
              <a:rPr lang="en-GB" sz="2400" dirty="0">
                <a:effectLst/>
                <a:latin typeface="+mj-lt"/>
                <a:ea typeface="Calibri" panose="020F0502020204030204" pitchFamily="34" charset="0"/>
                <a:cs typeface="Times New Roman" panose="02020603050405020304" pitchFamily="18" charset="0"/>
              </a:rPr>
              <a:t>and give us passion to defend the weak. </a:t>
            </a:r>
            <a:br>
              <a:rPr lang="en-GB" sz="2400" dirty="0">
                <a:effectLst/>
                <a:latin typeface="+mj-lt"/>
                <a:ea typeface="Calibri" panose="020F0502020204030204" pitchFamily="34" charset="0"/>
                <a:cs typeface="Times New Roman" panose="02020603050405020304" pitchFamily="18" charset="0"/>
              </a:rPr>
            </a:br>
            <a:r>
              <a:rPr lang="en-GB" sz="2400" dirty="0">
                <a:effectLst/>
                <a:latin typeface="+mj-lt"/>
                <a:ea typeface="Calibri" panose="020F0502020204030204" pitchFamily="34" charset="0"/>
                <a:cs typeface="Times New Roman" panose="02020603050405020304" pitchFamily="18" charset="0"/>
              </a:rPr>
              <a:t>Renew us in knowledge, </a:t>
            </a:r>
            <a:br>
              <a:rPr lang="en-GB" sz="2400" dirty="0">
                <a:effectLst/>
                <a:latin typeface="+mj-lt"/>
                <a:ea typeface="Calibri" panose="020F0502020204030204" pitchFamily="34" charset="0"/>
                <a:cs typeface="Times New Roman" panose="02020603050405020304" pitchFamily="18" charset="0"/>
              </a:rPr>
            </a:br>
            <a:r>
              <a:rPr lang="en-GB" sz="2400" dirty="0">
                <a:effectLst/>
                <a:latin typeface="+mj-lt"/>
                <a:ea typeface="Calibri" panose="020F0502020204030204" pitchFamily="34" charset="0"/>
                <a:cs typeface="Times New Roman" panose="02020603050405020304" pitchFamily="18" charset="0"/>
              </a:rPr>
              <a:t>and form your church in the image of Christ. </a:t>
            </a:r>
            <a:br>
              <a:rPr lang="en-GB" sz="2400" dirty="0">
                <a:effectLst/>
                <a:latin typeface="+mj-lt"/>
                <a:ea typeface="Calibri" panose="020F0502020204030204" pitchFamily="34" charset="0"/>
                <a:cs typeface="Times New Roman" panose="02020603050405020304" pitchFamily="18" charset="0"/>
              </a:rPr>
            </a:br>
            <a:r>
              <a:rPr lang="en-GB" sz="2400" b="1" dirty="0">
                <a:effectLst/>
                <a:latin typeface="+mj-lt"/>
                <a:ea typeface="Calibri" panose="020F0502020204030204" pitchFamily="34" charset="0"/>
                <a:cs typeface="Times New Roman" panose="02020603050405020304" pitchFamily="18" charset="0"/>
              </a:rPr>
              <a:t>Amen. </a:t>
            </a:r>
          </a:p>
          <a:p>
            <a:pPr marL="0" indent="0">
              <a:buNone/>
            </a:pPr>
            <a:endParaRPr lang="en-GB" dirty="0"/>
          </a:p>
        </p:txBody>
      </p:sp>
    </p:spTree>
    <p:extLst>
      <p:ext uri="{BB962C8B-B14F-4D97-AF65-F5344CB8AC3E}">
        <p14:creationId xmlns:p14="http://schemas.microsoft.com/office/powerpoint/2010/main" val="336823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sz="half" idx="1"/>
          </p:nvPr>
        </p:nvSpPr>
        <p:spPr>
          <a:xfrm>
            <a:off x="2589212" y="2133599"/>
            <a:ext cx="4313864" cy="1247421"/>
          </a:xfrm>
        </p:spPr>
        <p:txBody>
          <a:bodyPr>
            <a:noAutofit/>
          </a:bodyPr>
          <a:lstStyle/>
          <a:p>
            <a:r>
              <a:rPr lang="en-GB" sz="2400" dirty="0"/>
              <a:t>1. Introduction: healthy ministry (lay, ordained, collaborative)</a:t>
            </a:r>
          </a:p>
        </p:txBody>
      </p:sp>
      <p:sp>
        <p:nvSpPr>
          <p:cNvPr id="4" name="Content Placeholder 3"/>
          <p:cNvSpPr>
            <a:spLocks noGrp="1"/>
          </p:cNvSpPr>
          <p:nvPr>
            <p:ph sz="half" idx="2"/>
          </p:nvPr>
        </p:nvSpPr>
        <p:spPr>
          <a:xfrm>
            <a:off x="7456036" y="3714043"/>
            <a:ext cx="4313864" cy="1270001"/>
          </a:xfrm>
        </p:spPr>
        <p:txBody>
          <a:bodyPr>
            <a:normAutofit/>
          </a:bodyPr>
          <a:lstStyle/>
          <a:p>
            <a:r>
              <a:rPr lang="en-GB" sz="2400" dirty="0"/>
              <a:t>4. Misconduct: boundaries transgressed, power abused </a:t>
            </a:r>
          </a:p>
        </p:txBody>
      </p:sp>
      <p:sp>
        <p:nvSpPr>
          <p:cNvPr id="5" name="Content Placeholder 3"/>
          <p:cNvSpPr txBox="1">
            <a:spLocks/>
          </p:cNvSpPr>
          <p:nvPr/>
        </p:nvSpPr>
        <p:spPr>
          <a:xfrm>
            <a:off x="7456036" y="2133600"/>
            <a:ext cx="4440308" cy="93697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GB" sz="2400" dirty="0"/>
              <a:t>2. Safeguarding – policy, understanding, importance, legacy</a:t>
            </a:r>
          </a:p>
        </p:txBody>
      </p:sp>
      <p:sp>
        <p:nvSpPr>
          <p:cNvPr id="6" name="Content Placeholder 3"/>
          <p:cNvSpPr txBox="1">
            <a:spLocks/>
          </p:cNvSpPr>
          <p:nvPr/>
        </p:nvSpPr>
        <p:spPr>
          <a:xfrm>
            <a:off x="2589212" y="4984045"/>
            <a:ext cx="4313864" cy="93697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GB" sz="2400" dirty="0"/>
              <a:t>5. Colossians 3.1-16:</a:t>
            </a:r>
            <a:br>
              <a:rPr lang="en-GB" sz="2400" dirty="0"/>
            </a:br>
            <a:r>
              <a:rPr lang="en-GB" sz="2400" dirty="0"/>
              <a:t>being renewed</a:t>
            </a:r>
          </a:p>
        </p:txBody>
      </p:sp>
      <p:sp>
        <p:nvSpPr>
          <p:cNvPr id="7" name="Content Placeholder 3"/>
          <p:cNvSpPr txBox="1">
            <a:spLocks/>
          </p:cNvSpPr>
          <p:nvPr/>
        </p:nvSpPr>
        <p:spPr>
          <a:xfrm>
            <a:off x="2589212" y="3714044"/>
            <a:ext cx="4313864" cy="93697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GB" sz="2400" dirty="0"/>
              <a:t>3. Sexuality, intimacy, spirituality, humanity</a:t>
            </a:r>
          </a:p>
        </p:txBody>
      </p:sp>
    </p:spTree>
    <p:extLst>
      <p:ext uri="{BB962C8B-B14F-4D97-AF65-F5344CB8AC3E}">
        <p14:creationId xmlns:p14="http://schemas.microsoft.com/office/powerpoint/2010/main" val="1411826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 need to talk about . . .</a:t>
            </a:r>
          </a:p>
        </p:txBody>
      </p:sp>
      <p:sp>
        <p:nvSpPr>
          <p:cNvPr id="3" name="Content Placeholder 2"/>
          <p:cNvSpPr>
            <a:spLocks noGrp="1"/>
          </p:cNvSpPr>
          <p:nvPr>
            <p:ph idx="1"/>
          </p:nvPr>
        </p:nvSpPr>
        <p:spPr>
          <a:xfrm>
            <a:off x="2589212" y="1517904"/>
            <a:ext cx="8915400" cy="4393318"/>
          </a:xfrm>
        </p:spPr>
        <p:txBody>
          <a:bodyPr>
            <a:normAutofit/>
          </a:bodyPr>
          <a:lstStyle/>
          <a:p>
            <a:pPr marL="0" indent="0">
              <a:buNone/>
            </a:pPr>
            <a:endParaRPr lang="en-GB" sz="2400" dirty="0"/>
          </a:p>
          <a:p>
            <a:r>
              <a:rPr lang="en-GB" sz="2400" dirty="0"/>
              <a:t>healthy ministry </a:t>
            </a:r>
          </a:p>
          <a:p>
            <a:r>
              <a:rPr lang="en-GB" sz="2400" dirty="0"/>
              <a:t>healthy boundaries </a:t>
            </a:r>
          </a:p>
          <a:p>
            <a:r>
              <a:rPr lang="en-GB" sz="2400" dirty="0"/>
              <a:t>good collaboration and accountability</a:t>
            </a:r>
          </a:p>
          <a:p>
            <a:r>
              <a:rPr lang="en-GB" sz="2400" dirty="0"/>
              <a:t>noticing and talking about what is difficult</a:t>
            </a:r>
          </a:p>
          <a:p>
            <a:r>
              <a:rPr lang="en-GB" sz="2400" dirty="0"/>
              <a:t>noticing and tackling what is wrong</a:t>
            </a:r>
          </a:p>
          <a:p>
            <a:r>
              <a:rPr lang="en-GB" sz="2400" dirty="0"/>
              <a:t>caring about living the gospel in word and action</a:t>
            </a:r>
          </a:p>
          <a:p>
            <a:r>
              <a:rPr lang="en-GB" sz="2400" dirty="0"/>
              <a:t>wanting our lives to be consonant with what we preach</a:t>
            </a:r>
          </a:p>
          <a:p>
            <a:endParaRPr lang="en-GB" sz="2400" dirty="0"/>
          </a:p>
        </p:txBody>
      </p:sp>
    </p:spTree>
    <p:extLst>
      <p:ext uri="{BB962C8B-B14F-4D97-AF65-F5344CB8AC3E}">
        <p14:creationId xmlns:p14="http://schemas.microsoft.com/office/powerpoint/2010/main" val="2126345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438912"/>
            <a:ext cx="8911687" cy="1335024"/>
          </a:xfrm>
        </p:spPr>
        <p:txBody>
          <a:bodyPr>
            <a:normAutofit/>
          </a:bodyPr>
          <a:lstStyle/>
          <a:p>
            <a:r>
              <a:rPr lang="en-GB" dirty="0"/>
              <a:t>Safeguarding: policy, understanding, importance, legacy</a:t>
            </a:r>
          </a:p>
        </p:txBody>
      </p:sp>
      <p:sp>
        <p:nvSpPr>
          <p:cNvPr id="6" name="TextBox 5">
            <a:extLst>
              <a:ext uri="{FF2B5EF4-FFF2-40B4-BE49-F238E27FC236}">
                <a16:creationId xmlns:a16="http://schemas.microsoft.com/office/drawing/2014/main" id="{ACB82C8D-8FF6-4F6D-AE66-4BF17E062C4E}"/>
              </a:ext>
            </a:extLst>
          </p:cNvPr>
          <p:cNvSpPr txBox="1"/>
          <p:nvPr/>
        </p:nvSpPr>
        <p:spPr>
          <a:xfrm>
            <a:off x="2670048" y="1883664"/>
            <a:ext cx="9125712" cy="4247317"/>
          </a:xfrm>
          <a:prstGeom prst="rect">
            <a:avLst/>
          </a:prstGeom>
          <a:noFill/>
        </p:spPr>
        <p:txBody>
          <a:bodyPr wrap="square" rtlCol="0">
            <a:spAutoFit/>
          </a:bodyPr>
          <a:lstStyle/>
          <a:p>
            <a:r>
              <a:rPr lang="en-GB" dirty="0"/>
              <a:t>3 key documents</a:t>
            </a:r>
          </a:p>
          <a:p>
            <a:endParaRPr lang="en-GB" dirty="0"/>
          </a:p>
          <a:p>
            <a:r>
              <a:rPr lang="en-GB" dirty="0"/>
              <a:t>Parish Safeguarding Handbook: </a:t>
            </a:r>
            <a:r>
              <a:rPr lang="en-GB" dirty="0">
                <a:hlinkClick r:id="rId2"/>
              </a:rPr>
              <a:t>https://www.churchofengland.org/sites/default/files/2019-10/ParishSafeGuardingHandBookAugust2019Web.pdf</a:t>
            </a:r>
            <a:endParaRPr lang="en-GB" dirty="0"/>
          </a:p>
          <a:p>
            <a:endParaRPr lang="en-GB" dirty="0"/>
          </a:p>
          <a:p>
            <a:r>
              <a:rPr lang="en-GB" dirty="0"/>
              <a:t>Safer Environment and Activities: </a:t>
            </a:r>
            <a:r>
              <a:rPr lang="en-GB" dirty="0">
                <a:hlinkClick r:id="rId3"/>
              </a:rPr>
              <a:t>https://www.churchofengland.org/sites/default/files/2019-11/Safer%20Environment%20and%20Activities%20Oct19_0.pdf</a:t>
            </a:r>
            <a:endParaRPr lang="en-GB" dirty="0"/>
          </a:p>
          <a:p>
            <a:endParaRPr lang="en-GB" dirty="0"/>
          </a:p>
          <a:p>
            <a:r>
              <a:rPr lang="en-GB" dirty="0"/>
              <a:t>Code of Safer Working Practice: </a:t>
            </a:r>
            <a:r>
              <a:rPr lang="en-GB" dirty="0">
                <a:hlinkClick r:id="rId4"/>
              </a:rPr>
              <a:t>https://www.churchofengland.org/sites/default/files/2021-07/Code%20of%20Safer%20Working%20Practice%2002.07.2021.pdf</a:t>
            </a:r>
            <a:endParaRPr lang="en-GB" dirty="0"/>
          </a:p>
          <a:p>
            <a:endParaRPr lang="en-GB" dirty="0"/>
          </a:p>
          <a:p>
            <a:r>
              <a:rPr lang="en-GB" dirty="0"/>
              <a:t>And see the Church of England’s main safeguarding pages. </a:t>
            </a:r>
          </a:p>
        </p:txBody>
      </p:sp>
    </p:spTree>
    <p:extLst>
      <p:ext uri="{BB962C8B-B14F-4D97-AF65-F5344CB8AC3E}">
        <p14:creationId xmlns:p14="http://schemas.microsoft.com/office/powerpoint/2010/main" val="1423006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Guidelines for the Professional Conduct of the Clergy</a:t>
            </a:r>
          </a:p>
        </p:txBody>
      </p:sp>
      <p:sp>
        <p:nvSpPr>
          <p:cNvPr id="3" name="Content Placeholder 2"/>
          <p:cNvSpPr>
            <a:spLocks noGrp="1"/>
          </p:cNvSpPr>
          <p:nvPr>
            <p:ph idx="1"/>
          </p:nvPr>
        </p:nvSpPr>
        <p:spPr>
          <a:xfrm>
            <a:off x="2589212" y="2340864"/>
            <a:ext cx="8915400" cy="3439046"/>
          </a:xfrm>
        </p:spPr>
        <p:txBody>
          <a:bodyPr>
            <a:normAutofit/>
          </a:bodyPr>
          <a:lstStyle/>
          <a:p>
            <a:r>
              <a:rPr lang="en-GB" sz="2400" dirty="0">
                <a:hlinkClick r:id="rId2"/>
              </a:rPr>
              <a:t>https://www.churchofengland.org/about-us/structure/general-synod/about-general-synod/convocations/guidelines-for-the-professional-conduct-of-the-clergy.aspx</a:t>
            </a:r>
            <a:endParaRPr lang="en-GB" sz="2400" dirty="0"/>
          </a:p>
          <a:p>
            <a:endParaRPr lang="en-GB" sz="2400" dirty="0"/>
          </a:p>
          <a:p>
            <a:pPr marL="0" indent="0">
              <a:buNone/>
            </a:pPr>
            <a:endParaRPr lang="en-GB" sz="2400" dirty="0"/>
          </a:p>
          <a:p>
            <a:r>
              <a:rPr lang="en-GB" sz="2400" dirty="0"/>
              <a:t>Preface by the Archbishops: </a:t>
            </a:r>
          </a:p>
          <a:p>
            <a:endParaRPr lang="en-GB" sz="2400" dirty="0"/>
          </a:p>
          <a:p>
            <a:endParaRPr lang="en-GB" sz="2400" dirty="0"/>
          </a:p>
        </p:txBody>
      </p:sp>
    </p:spTree>
    <p:extLst>
      <p:ext uri="{BB962C8B-B14F-4D97-AF65-F5344CB8AC3E}">
        <p14:creationId xmlns:p14="http://schemas.microsoft.com/office/powerpoint/2010/main" val="4273131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9556"/>
            <a:ext cx="8915400" cy="4951666"/>
          </a:xfrm>
        </p:spPr>
        <p:txBody>
          <a:bodyPr>
            <a:normAutofit/>
          </a:bodyPr>
          <a:lstStyle/>
          <a:p>
            <a:pPr marL="0" indent="0">
              <a:buNone/>
            </a:pPr>
            <a:r>
              <a:rPr lang="en-GB" sz="2400" b="1" dirty="0"/>
              <a:t>“In the name of our Lord we bid you remember the greatness of the trust that is now to be committed to your charge.”</a:t>
            </a:r>
          </a:p>
          <a:p>
            <a:pPr marL="0" indent="0">
              <a:buNone/>
            </a:pPr>
            <a:r>
              <a:rPr lang="en-GB" sz="2400" dirty="0"/>
              <a:t>The solemn reminder about trust that is in the Ordinal confronts all the ordained with the privilege and responsibility entailed in their particular ministry. We know that the Church of God expects high standards, but it also remains true that society at large expects high standards of the clergy. This is true of both those who profess faith in Jesus Christ and those who do not. A failure in meeting the standard expected results in profound disappointment, and a deep sense of being let down.</a:t>
            </a:r>
          </a:p>
        </p:txBody>
      </p:sp>
    </p:spTree>
    <p:extLst>
      <p:ext uri="{BB962C8B-B14F-4D97-AF65-F5344CB8AC3E}">
        <p14:creationId xmlns:p14="http://schemas.microsoft.com/office/powerpoint/2010/main" val="362861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9083963" cy="957802"/>
          </a:xfrm>
        </p:spPr>
        <p:txBody>
          <a:bodyPr/>
          <a:lstStyle/>
          <a:p>
            <a:r>
              <a:rPr lang="en-GB" dirty="0"/>
              <a:t>Sexuality, intimacy, spirituality, humanity</a:t>
            </a:r>
          </a:p>
        </p:txBody>
      </p:sp>
      <p:sp>
        <p:nvSpPr>
          <p:cNvPr id="3" name="Content Placeholder 2"/>
          <p:cNvSpPr>
            <a:spLocks noGrp="1"/>
          </p:cNvSpPr>
          <p:nvPr>
            <p:ph idx="1"/>
          </p:nvPr>
        </p:nvSpPr>
        <p:spPr>
          <a:xfrm>
            <a:off x="2589212" y="1490472"/>
            <a:ext cx="8915400" cy="4393318"/>
          </a:xfrm>
        </p:spPr>
        <p:txBody>
          <a:bodyPr>
            <a:normAutofit/>
          </a:bodyPr>
          <a:lstStyle/>
          <a:p>
            <a:pPr marL="0" indent="0">
              <a:buNone/>
            </a:pPr>
            <a:endParaRPr lang="en-GB" sz="2400" dirty="0"/>
          </a:p>
          <a:p>
            <a:r>
              <a:rPr lang="fr-FR" sz="2400" dirty="0"/>
              <a:t>Living in Love and Faith: </a:t>
            </a:r>
            <a:r>
              <a:rPr lang="fr-FR" sz="2400" dirty="0">
                <a:hlinkClick r:id="rId2"/>
              </a:rPr>
              <a:t>https://www.churchofengland.org/resources/living-love-and-faith</a:t>
            </a:r>
            <a:br>
              <a:rPr lang="fr-FR" sz="2400" dirty="0"/>
            </a:br>
            <a:endParaRPr lang="fr-FR" sz="2400" dirty="0"/>
          </a:p>
          <a:p>
            <a:r>
              <a:rPr lang="fr-FR" sz="2400" dirty="0"/>
              <a:t>Pastoral Principles: </a:t>
            </a:r>
            <a:r>
              <a:rPr lang="fr-FR" sz="2400" dirty="0">
                <a:hlinkClick r:id="rId3"/>
              </a:rPr>
              <a:t>https://www.churchofengland.org/about/leadership-and-governance/general-synod/bishops/pastoral-advisory-group/pastoral-principles</a:t>
            </a:r>
            <a:endParaRPr lang="fr-FR" sz="2400" dirty="0"/>
          </a:p>
          <a:p>
            <a:endParaRPr lang="fr-FR" sz="2400" dirty="0"/>
          </a:p>
          <a:p>
            <a:endParaRPr lang="en-GB" sz="2400" dirty="0"/>
          </a:p>
        </p:txBody>
      </p:sp>
    </p:spTree>
    <p:extLst>
      <p:ext uri="{BB962C8B-B14F-4D97-AF65-F5344CB8AC3E}">
        <p14:creationId xmlns:p14="http://schemas.microsoft.com/office/powerpoint/2010/main" val="3687438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9083963" cy="957802"/>
          </a:xfrm>
        </p:spPr>
        <p:txBody>
          <a:bodyPr/>
          <a:lstStyle/>
          <a:p>
            <a:r>
              <a:rPr lang="en-GB" dirty="0"/>
              <a:t>Small group work: </a:t>
            </a:r>
          </a:p>
        </p:txBody>
      </p:sp>
      <p:sp>
        <p:nvSpPr>
          <p:cNvPr id="3" name="Content Placeholder 2"/>
          <p:cNvSpPr>
            <a:spLocks noGrp="1"/>
          </p:cNvSpPr>
          <p:nvPr>
            <p:ph idx="1"/>
          </p:nvPr>
        </p:nvSpPr>
        <p:spPr>
          <a:xfrm>
            <a:off x="2589212" y="2130552"/>
            <a:ext cx="8915400" cy="3753238"/>
          </a:xfrm>
        </p:spPr>
        <p:txBody>
          <a:bodyPr>
            <a:normAutofit/>
          </a:bodyPr>
          <a:lstStyle/>
          <a:p>
            <a:pPr marL="0" indent="0">
              <a:buNone/>
            </a:pPr>
            <a:r>
              <a:rPr lang="en-GB" sz="2400" dirty="0"/>
              <a:t>What are five marks of a healthy church?</a:t>
            </a:r>
          </a:p>
          <a:p>
            <a:pPr marL="0" indent="0">
              <a:buNone/>
            </a:pPr>
            <a:endParaRPr lang="en-GB" sz="2400" dirty="0"/>
          </a:p>
          <a:p>
            <a:pPr marL="0" indent="0">
              <a:buNone/>
            </a:pPr>
            <a:r>
              <a:rPr lang="en-GB" sz="2400" dirty="0"/>
              <a:t>Discuss!</a:t>
            </a:r>
          </a:p>
          <a:p>
            <a:pPr marL="0" indent="0">
              <a:buNone/>
            </a:pPr>
            <a:endParaRPr lang="en-GB" sz="2400" dirty="0"/>
          </a:p>
          <a:p>
            <a:pPr marL="0" indent="0">
              <a:buNone/>
            </a:pPr>
            <a:r>
              <a:rPr lang="en-GB" sz="2400" dirty="0"/>
              <a:t>(Ten minutes and then feedback via the chat function)</a:t>
            </a:r>
            <a:endParaRPr lang="fr-FR" sz="2400" dirty="0"/>
          </a:p>
          <a:p>
            <a:endParaRPr lang="en-GB" sz="2400" dirty="0"/>
          </a:p>
        </p:txBody>
      </p:sp>
    </p:spTree>
    <p:extLst>
      <p:ext uri="{BB962C8B-B14F-4D97-AF65-F5344CB8AC3E}">
        <p14:creationId xmlns:p14="http://schemas.microsoft.com/office/powerpoint/2010/main" val="1048425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7128" y="5892094"/>
            <a:ext cx="9437497" cy="666044"/>
          </a:xfrm>
        </p:spPr>
        <p:txBody>
          <a:bodyPr>
            <a:noAutofit/>
          </a:bodyPr>
          <a:lstStyle/>
          <a:p>
            <a:r>
              <a:rPr lang="en-GB" sz="3600" dirty="0"/>
              <a:t>Boundaries transgressed; power abused</a:t>
            </a:r>
          </a:p>
        </p:txBody>
      </p:sp>
      <p:pic>
        <p:nvPicPr>
          <p:cNvPr id="7" name="Picture Placeholder 6"/>
          <p:cNvPicPr preferRelativeResize="0">
            <a:picLocks noGrp="1"/>
          </p:cNvPicPr>
          <p:nvPr>
            <p:ph type="pic" idx="1"/>
          </p:nvPr>
        </p:nvPicPr>
        <p:blipFill>
          <a:blip r:embed="rId2">
            <a:extLst>
              <a:ext uri="{28A0092B-C50C-407E-A947-70E740481C1C}">
                <a14:useLocalDpi xmlns:a14="http://schemas.microsoft.com/office/drawing/2010/main" val="0"/>
              </a:ext>
            </a:extLst>
          </a:blip>
          <a:stretch>
            <a:fillRect/>
          </a:stretch>
        </p:blipFill>
        <p:spPr>
          <a:xfrm>
            <a:off x="3503612" y="683002"/>
            <a:ext cx="7516274" cy="4782217"/>
          </a:xfrm>
        </p:spPr>
      </p:pic>
    </p:spTree>
    <p:extLst>
      <p:ext uri="{BB962C8B-B14F-4D97-AF65-F5344CB8AC3E}">
        <p14:creationId xmlns:p14="http://schemas.microsoft.com/office/powerpoint/2010/main" val="35202533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251</TotalTime>
  <Words>1128</Words>
  <Application>Microsoft Office PowerPoint</Application>
  <PresentationFormat>Widescreen</PresentationFormat>
  <Paragraphs>76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Wingdings 3</vt:lpstr>
      <vt:lpstr>Wisp</vt:lpstr>
      <vt:lpstr>Safeguarding:</vt:lpstr>
      <vt:lpstr>Outline</vt:lpstr>
      <vt:lpstr>We need to talk about . . .</vt:lpstr>
      <vt:lpstr>Safeguarding: policy, understanding, importance, legacy</vt:lpstr>
      <vt:lpstr>Guidelines for the Professional Conduct of the Clergy</vt:lpstr>
      <vt:lpstr>PowerPoint Presentation</vt:lpstr>
      <vt:lpstr>Sexuality, intimacy, spirituality, humanity</vt:lpstr>
      <vt:lpstr>Small group work: </vt:lpstr>
      <vt:lpstr>Boundaries transgressed; power abused</vt:lpstr>
      <vt:lpstr>A case study: key points and learning</vt:lpstr>
      <vt:lpstr>Wider church learning?</vt:lpstr>
      <vt:lpstr>Q and A?</vt:lpstr>
      <vt:lpstr>Colossians 3.1-16</vt:lpstr>
      <vt:lpstr>PowerPoint Presentation</vt:lpstr>
      <vt:lpstr>Personal exercise: accountable and alert</vt:lpstr>
      <vt:lpstr>Prayer</vt:lpstr>
    </vt:vector>
  </TitlesOfParts>
  <Company>The 4 Dioceses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 Becoming</dc:title>
  <dc:creator>Joanne Grenfell</dc:creator>
  <cp:lastModifiedBy>The Rt Revd Dr Joanne Grenfell</cp:lastModifiedBy>
  <cp:revision>36</cp:revision>
  <cp:lastPrinted>2017-05-17T22:28:53Z</cp:lastPrinted>
  <dcterms:created xsi:type="dcterms:W3CDTF">2017-05-17T21:05:42Z</dcterms:created>
  <dcterms:modified xsi:type="dcterms:W3CDTF">2022-03-13T12:29:15Z</dcterms:modified>
</cp:coreProperties>
</file>