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0" r:id="rId3"/>
    <p:sldId id="265" r:id="rId4"/>
    <p:sldId id="267" r:id="rId5"/>
    <p:sldId id="258" r:id="rId6"/>
    <p:sldId id="259" r:id="rId7"/>
    <p:sldId id="272" r:id="rId8"/>
    <p:sldId id="266" r:id="rId9"/>
    <p:sldId id="260" r:id="rId10"/>
    <p:sldId id="261" r:id="rId11"/>
    <p:sldId id="268" r:id="rId12"/>
    <p:sldId id="262" r:id="rId13"/>
    <p:sldId id="257" r:id="rId14"/>
    <p:sldId id="271" r:id="rId15"/>
    <p:sldId id="273" r:id="rId16"/>
    <p:sldId id="269"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D8CA5-54B7-48CD-9D49-A9B588AA77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D63C7F-3A7E-4F52-8290-B13C69B4C9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B7B831-BFC3-4AFB-AAC2-15B8C161CD29}"/>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5" name="Footer Placeholder 4">
            <a:extLst>
              <a:ext uri="{FF2B5EF4-FFF2-40B4-BE49-F238E27FC236}">
                <a16:creationId xmlns:a16="http://schemas.microsoft.com/office/drawing/2014/main" id="{5F224D0D-E929-4F21-BF00-2DCB0A2473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39012A-43FA-4709-9C55-731D45571A24}"/>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179924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68DB7-FD28-4AD4-A3F1-7847F80BA5F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BE5919-6A50-4A85-B3F4-D2350192C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E809CC-CAED-44CC-B17F-6370BEBD77DD}"/>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5" name="Footer Placeholder 4">
            <a:extLst>
              <a:ext uri="{FF2B5EF4-FFF2-40B4-BE49-F238E27FC236}">
                <a16:creationId xmlns:a16="http://schemas.microsoft.com/office/drawing/2014/main" id="{DCF9F4F3-BDC5-4E8B-A422-D1D1745C0F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E9D13A-2D12-481D-9B04-38A80156A2E8}"/>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312981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8A18C4-2BEE-4837-89D7-700A70378C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54C8EA-9D73-45ED-B9AA-5EB39C1A7F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F3E56A-0CD1-4283-A53F-B7B2AD7506D7}"/>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5" name="Footer Placeholder 4">
            <a:extLst>
              <a:ext uri="{FF2B5EF4-FFF2-40B4-BE49-F238E27FC236}">
                <a16:creationId xmlns:a16="http://schemas.microsoft.com/office/drawing/2014/main" id="{73671F24-C72A-46CD-BAB4-C6E5E01A16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0149FD-C8C4-40CA-B91A-8AE0EDC2FF49}"/>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94108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98CE-A6F4-4E77-94E3-33FE8481F4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DD4824-A0A1-4596-BA33-389493D94A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C4935D-40F6-44E5-8873-23D76CEAE671}"/>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5" name="Footer Placeholder 4">
            <a:extLst>
              <a:ext uri="{FF2B5EF4-FFF2-40B4-BE49-F238E27FC236}">
                <a16:creationId xmlns:a16="http://schemas.microsoft.com/office/drawing/2014/main" id="{19727DAB-0192-431F-AAF5-F32E13E2D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B3ADE9-55AE-4236-85F7-97387EF1A94B}"/>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1135009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8C011-F673-413B-B6C6-4075AEE181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86185F-A6FD-43FA-BA49-073C34F8C2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63F38E-90AE-404E-92C1-11FB41382F8A}"/>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5" name="Footer Placeholder 4">
            <a:extLst>
              <a:ext uri="{FF2B5EF4-FFF2-40B4-BE49-F238E27FC236}">
                <a16:creationId xmlns:a16="http://schemas.microsoft.com/office/drawing/2014/main" id="{316A71C7-231C-4F4E-93F4-8D37596A3D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9D31C7-6B49-4FBA-AB76-425303D9836A}"/>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49081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FC22E-2135-4F53-8198-D3C95D507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89A08-B929-404D-921F-93E6A24F7B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675632-6F4C-4CBF-A6F3-7A24ED6731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0D5FA7-D229-4681-931C-1D1DBD22199B}"/>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6" name="Footer Placeholder 5">
            <a:extLst>
              <a:ext uri="{FF2B5EF4-FFF2-40B4-BE49-F238E27FC236}">
                <a16:creationId xmlns:a16="http://schemas.microsoft.com/office/drawing/2014/main" id="{A1753961-E4DB-434D-9268-E7A6D2E0FB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11FFFF-1422-466F-8036-48E4327E0F95}"/>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213160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30DB8-E86D-4327-9352-E4B4FE396A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932FBD-05BA-44FB-BB2F-161F23CBE9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2299FF-5E8B-4106-BA00-9C26309D0B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9C938A-A705-4915-B7E3-FBD727B0A6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429A9-3F8D-410F-98DA-E8FAEBAD7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1F2894-1C25-4AFB-94C7-67BE4E7EBBFD}"/>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8" name="Footer Placeholder 7">
            <a:extLst>
              <a:ext uri="{FF2B5EF4-FFF2-40B4-BE49-F238E27FC236}">
                <a16:creationId xmlns:a16="http://schemas.microsoft.com/office/drawing/2014/main" id="{0A192996-7DF9-4903-988A-7177885DC7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CA7BC0C-8B3F-4B64-B1A1-4BE678B33CA7}"/>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202665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9EC23-B88F-4220-B353-5C9BA5EC64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8C33F0F-C90A-4056-9356-8ED4BD5A7AE8}"/>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4" name="Footer Placeholder 3">
            <a:extLst>
              <a:ext uri="{FF2B5EF4-FFF2-40B4-BE49-F238E27FC236}">
                <a16:creationId xmlns:a16="http://schemas.microsoft.com/office/drawing/2014/main" id="{CFFA6734-7F03-4F63-9493-42532CB03B4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A5BACA-7D27-4474-8FF4-B362088D47A5}"/>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80695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E51DBD-A16C-4115-8665-BB5A4E89ED7F}"/>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3" name="Footer Placeholder 2">
            <a:extLst>
              <a:ext uri="{FF2B5EF4-FFF2-40B4-BE49-F238E27FC236}">
                <a16:creationId xmlns:a16="http://schemas.microsoft.com/office/drawing/2014/main" id="{7A9988D3-1D9E-4C9F-84B9-3D1E9BC76BF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980273-0A30-44EC-AF4E-04173487EE92}"/>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99729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E6F16-5DA4-40DF-AB7B-D70E9734DE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53DBA7-0129-4983-91AE-52A8DF815E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709185-E36C-46C9-93F0-F8A5847E9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F52EC1-50A7-4D35-A5F4-878C3F85B337}"/>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6" name="Footer Placeholder 5">
            <a:extLst>
              <a:ext uri="{FF2B5EF4-FFF2-40B4-BE49-F238E27FC236}">
                <a16:creationId xmlns:a16="http://schemas.microsoft.com/office/drawing/2014/main" id="{3FB9AEE6-DAF7-4B48-80FA-FE2354BD5E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D58127-E1D8-47AE-A072-B7EE2BE84CC6}"/>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172159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6D83E-BC27-4CDC-A559-5A4069ED32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AA85729-91A2-48A8-8803-881C655955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A08133-DF5F-41A4-B6E5-F34FFC524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50049A-45D7-4E07-A41F-93C8E2B51D1A}"/>
              </a:ext>
            </a:extLst>
          </p:cNvPr>
          <p:cNvSpPr>
            <a:spLocks noGrp="1"/>
          </p:cNvSpPr>
          <p:nvPr>
            <p:ph type="dt" sz="half" idx="10"/>
          </p:nvPr>
        </p:nvSpPr>
        <p:spPr/>
        <p:txBody>
          <a:bodyPr/>
          <a:lstStyle/>
          <a:p>
            <a:fld id="{36A1947F-223E-4E81-9A03-285697D3473C}" type="datetimeFigureOut">
              <a:rPr lang="en-GB" smtClean="0"/>
              <a:t>23/09/2020</a:t>
            </a:fld>
            <a:endParaRPr lang="en-GB"/>
          </a:p>
        </p:txBody>
      </p:sp>
      <p:sp>
        <p:nvSpPr>
          <p:cNvPr id="6" name="Footer Placeholder 5">
            <a:extLst>
              <a:ext uri="{FF2B5EF4-FFF2-40B4-BE49-F238E27FC236}">
                <a16:creationId xmlns:a16="http://schemas.microsoft.com/office/drawing/2014/main" id="{D55E6A90-82AE-4E00-8D54-214859CE3F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0616DE-B70E-4E82-AA54-48A30D026716}"/>
              </a:ext>
            </a:extLst>
          </p:cNvPr>
          <p:cNvSpPr>
            <a:spLocks noGrp="1"/>
          </p:cNvSpPr>
          <p:nvPr>
            <p:ph type="sldNum" sz="quarter" idx="12"/>
          </p:nvPr>
        </p:nvSpPr>
        <p:spPr/>
        <p:txBody>
          <a:bodyPr/>
          <a:lstStyle/>
          <a:p>
            <a:fld id="{59173896-7959-4B2A-A846-694EE2A3DD64}" type="slidenum">
              <a:rPr lang="en-GB" smtClean="0"/>
              <a:t>‹#›</a:t>
            </a:fld>
            <a:endParaRPr lang="en-GB"/>
          </a:p>
        </p:txBody>
      </p:sp>
    </p:spTree>
    <p:extLst>
      <p:ext uri="{BB962C8B-B14F-4D97-AF65-F5344CB8AC3E}">
        <p14:creationId xmlns:p14="http://schemas.microsoft.com/office/powerpoint/2010/main" val="167836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14B90-D5EE-47A4-AE44-095278272D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0693E0-701D-4BDC-8F41-5BABF7F1AB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3BD67A-9711-4302-A60C-F5265AE8E9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1947F-223E-4E81-9A03-285697D3473C}" type="datetimeFigureOut">
              <a:rPr lang="en-GB" smtClean="0"/>
              <a:t>23/09/2020</a:t>
            </a:fld>
            <a:endParaRPr lang="en-GB"/>
          </a:p>
        </p:txBody>
      </p:sp>
      <p:sp>
        <p:nvSpPr>
          <p:cNvPr id="5" name="Footer Placeholder 4">
            <a:extLst>
              <a:ext uri="{FF2B5EF4-FFF2-40B4-BE49-F238E27FC236}">
                <a16:creationId xmlns:a16="http://schemas.microsoft.com/office/drawing/2014/main" id="{BA430B16-5A08-4809-B486-6AD76B59BF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A7DCD6-84F3-4841-8EDA-0675157A73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73896-7959-4B2A-A846-694EE2A3DD64}" type="slidenum">
              <a:rPr lang="en-GB" smtClean="0"/>
              <a:t>‹#›</a:t>
            </a:fld>
            <a:endParaRPr lang="en-GB"/>
          </a:p>
        </p:txBody>
      </p:sp>
    </p:spTree>
    <p:extLst>
      <p:ext uri="{BB962C8B-B14F-4D97-AF65-F5344CB8AC3E}">
        <p14:creationId xmlns:p14="http://schemas.microsoft.com/office/powerpoint/2010/main" val="277335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5446A-A0FA-410C-ADAF-AD8A27243081}"/>
              </a:ext>
            </a:extLst>
          </p:cNvPr>
          <p:cNvSpPr>
            <a:spLocks noGrp="1"/>
          </p:cNvSpPr>
          <p:nvPr>
            <p:ph type="title"/>
          </p:nvPr>
        </p:nvSpPr>
        <p:spPr>
          <a:xfrm>
            <a:off x="838200" y="708025"/>
            <a:ext cx="10515600" cy="2949575"/>
          </a:xfrm>
        </p:spPr>
        <p:txBody>
          <a:bodyPr>
            <a:normAutofit fontScale="90000"/>
          </a:bodyPr>
          <a:lstStyle/>
          <a:p>
            <a:r>
              <a:rPr lang="en-GB" b="1" strike="sngStrike" dirty="0"/>
              <a:t>Moving on from lockdown </a:t>
            </a:r>
            <a:r>
              <a:rPr lang="en-GB" b="1" dirty="0"/>
              <a:t>…</a:t>
            </a:r>
            <a:br>
              <a:rPr lang="en-GB" b="1" dirty="0"/>
            </a:br>
            <a:br>
              <a:rPr lang="en-GB" b="1" dirty="0"/>
            </a:br>
            <a:r>
              <a:rPr lang="en-GB" b="1" dirty="0"/>
              <a:t>Facing the next six months …</a:t>
            </a:r>
            <a:br>
              <a:rPr lang="en-GB" b="1" dirty="0"/>
            </a:br>
            <a:br>
              <a:rPr lang="en-GB" b="1" dirty="0"/>
            </a:br>
            <a:r>
              <a:rPr lang="en-GB" b="1" dirty="0"/>
              <a:t>		How can theology and the Bible help?</a:t>
            </a:r>
          </a:p>
        </p:txBody>
      </p:sp>
      <p:sp>
        <p:nvSpPr>
          <p:cNvPr id="6" name="Subtitle 2">
            <a:extLst>
              <a:ext uri="{FF2B5EF4-FFF2-40B4-BE49-F238E27FC236}">
                <a16:creationId xmlns:a16="http://schemas.microsoft.com/office/drawing/2014/main" id="{B54A99C7-BA7F-412E-BDF0-88531A79E75D}"/>
              </a:ext>
            </a:extLst>
          </p:cNvPr>
          <p:cNvSpPr txBox="1">
            <a:spLocks/>
          </p:cNvSpPr>
          <p:nvPr/>
        </p:nvSpPr>
        <p:spPr>
          <a:xfrm>
            <a:off x="1524000" y="4059238"/>
            <a:ext cx="9144000" cy="165576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a:p>
            <a:endParaRPr lang="en-GB" dirty="0"/>
          </a:p>
          <a:p>
            <a:pPr marL="0" indent="0" algn="ctr">
              <a:buNone/>
            </a:pPr>
            <a:r>
              <a:rPr lang="en-GB" dirty="0"/>
              <a:t>Dr Lindsey Hall</a:t>
            </a:r>
          </a:p>
          <a:p>
            <a:pPr marL="0" indent="0" algn="ctr">
              <a:buNone/>
            </a:pPr>
            <a:r>
              <a:rPr lang="en-GB" dirty="0"/>
              <a:t>Diocese of Lichfield</a:t>
            </a:r>
          </a:p>
        </p:txBody>
      </p:sp>
    </p:spTree>
    <p:extLst>
      <p:ext uri="{BB962C8B-B14F-4D97-AF65-F5344CB8AC3E}">
        <p14:creationId xmlns:p14="http://schemas.microsoft.com/office/powerpoint/2010/main" val="1563524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05648-F4F0-499A-81EB-CFFC1F3304A6}"/>
              </a:ext>
            </a:extLst>
          </p:cNvPr>
          <p:cNvSpPr>
            <a:spLocks noGrp="1"/>
          </p:cNvSpPr>
          <p:nvPr>
            <p:ph idx="1"/>
          </p:nvPr>
        </p:nvSpPr>
        <p:spPr>
          <a:xfrm>
            <a:off x="528320" y="375920"/>
            <a:ext cx="10825480" cy="5801043"/>
          </a:xfrm>
        </p:spPr>
        <p:txBody>
          <a:bodyPr>
            <a:normAutofit/>
          </a:bodyPr>
          <a:lstStyle/>
          <a:p>
            <a:pPr marL="0" indent="0">
              <a:buNone/>
            </a:pPr>
            <a:r>
              <a:rPr lang="en-GB" b="1" dirty="0"/>
              <a:t>Psalm 137</a:t>
            </a:r>
            <a:endParaRPr lang="en-GB" dirty="0"/>
          </a:p>
          <a:p>
            <a:pPr marL="0" indent="0">
              <a:buNone/>
            </a:pPr>
            <a:r>
              <a:rPr lang="en-GB" baseline="30000" dirty="0"/>
              <a:t>1 </a:t>
            </a:r>
            <a:r>
              <a:rPr lang="en-GB" dirty="0"/>
              <a:t>By the rivers of Babylon— there we sat down and there we wept when we remembered Zion. </a:t>
            </a:r>
            <a:r>
              <a:rPr lang="en-GB" baseline="30000" dirty="0"/>
              <a:t>2 </a:t>
            </a:r>
            <a:r>
              <a:rPr lang="en-GB" dirty="0"/>
              <a:t>On the willows there we hung up our harps.</a:t>
            </a:r>
            <a:r>
              <a:rPr lang="en-GB" baseline="30000" dirty="0"/>
              <a:t> 3</a:t>
            </a:r>
            <a:r>
              <a:rPr lang="en-GB" dirty="0"/>
              <a:t> For there our captors asked us for songs, and our tormentors asked for mirth, saying, "Sing us one of the songs of Zion!" </a:t>
            </a:r>
            <a:r>
              <a:rPr lang="en-GB" baseline="30000" dirty="0"/>
              <a:t>4 </a:t>
            </a:r>
            <a:r>
              <a:rPr lang="en-GB" dirty="0"/>
              <a:t>How could we sing the Lord's song in a foreign land? </a:t>
            </a:r>
            <a:r>
              <a:rPr lang="en-GB" baseline="30000" dirty="0"/>
              <a:t>5 </a:t>
            </a:r>
            <a:r>
              <a:rPr lang="en-GB" dirty="0"/>
              <a:t>If I forget you, O Jerusalem, let my right hand wither!</a:t>
            </a:r>
            <a:r>
              <a:rPr lang="en-GB" baseline="30000" dirty="0"/>
              <a:t> 6</a:t>
            </a:r>
            <a:r>
              <a:rPr lang="en-GB" dirty="0"/>
              <a:t> Let my tongue cling to the roof of my mouth, if I do not remember you, if I do not set Jerusalem above my highest joy. </a:t>
            </a:r>
            <a:r>
              <a:rPr lang="en-GB" baseline="30000" dirty="0"/>
              <a:t>7 </a:t>
            </a:r>
            <a:r>
              <a:rPr lang="en-GB" dirty="0"/>
              <a:t>Remember, O Lord, against the Edomites the day of Jerusalem's fall, how they said, "Tear it down! Tear it down! Down to its foundations!"</a:t>
            </a:r>
            <a:r>
              <a:rPr lang="en-GB" baseline="30000" dirty="0"/>
              <a:t> 8</a:t>
            </a:r>
            <a:r>
              <a:rPr lang="en-GB" dirty="0"/>
              <a:t> O daughter Babylon, you devastator! Happy shall they be who pay you back what you have done to us! </a:t>
            </a:r>
            <a:r>
              <a:rPr lang="en-GB" baseline="30000" dirty="0"/>
              <a:t>9</a:t>
            </a:r>
            <a:r>
              <a:rPr lang="en-GB" dirty="0"/>
              <a:t> Happy shall they be who take your little ones and dash them against the rock!</a:t>
            </a:r>
          </a:p>
          <a:p>
            <a:endParaRPr lang="en-GB" dirty="0"/>
          </a:p>
        </p:txBody>
      </p:sp>
    </p:spTree>
    <p:extLst>
      <p:ext uri="{BB962C8B-B14F-4D97-AF65-F5344CB8AC3E}">
        <p14:creationId xmlns:p14="http://schemas.microsoft.com/office/powerpoint/2010/main" val="375851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E1291-7BAB-4A4E-857C-7DE441F91DE6}"/>
              </a:ext>
            </a:extLst>
          </p:cNvPr>
          <p:cNvSpPr>
            <a:spLocks noGrp="1"/>
          </p:cNvSpPr>
          <p:nvPr>
            <p:ph type="title"/>
          </p:nvPr>
        </p:nvSpPr>
        <p:spPr/>
        <p:txBody>
          <a:bodyPr>
            <a:normAutofit/>
          </a:bodyPr>
          <a:lstStyle/>
          <a:p>
            <a:r>
              <a:rPr lang="en-GB" sz="3600" dirty="0"/>
              <a:t>Walter Brueggemann </a:t>
            </a:r>
            <a:r>
              <a:rPr lang="en-GB" sz="3600" i="1" dirty="0"/>
              <a:t>Message of the Psalms</a:t>
            </a:r>
            <a:r>
              <a:rPr lang="en-GB" sz="3600" dirty="0"/>
              <a:t> p.75</a:t>
            </a:r>
          </a:p>
        </p:txBody>
      </p:sp>
      <p:sp>
        <p:nvSpPr>
          <p:cNvPr id="3" name="Content Placeholder 2">
            <a:extLst>
              <a:ext uri="{FF2B5EF4-FFF2-40B4-BE49-F238E27FC236}">
                <a16:creationId xmlns:a16="http://schemas.microsoft.com/office/drawing/2014/main" id="{2D4935E4-2434-4C0D-B0F3-D7E2E3C33004}"/>
              </a:ext>
            </a:extLst>
          </p:cNvPr>
          <p:cNvSpPr>
            <a:spLocks noGrp="1"/>
          </p:cNvSpPr>
          <p:nvPr>
            <p:ph idx="1"/>
          </p:nvPr>
        </p:nvSpPr>
        <p:spPr>
          <a:xfrm>
            <a:off x="962025" y="2349500"/>
            <a:ext cx="10515600" cy="4351338"/>
          </a:xfrm>
        </p:spPr>
        <p:txBody>
          <a:bodyPr/>
          <a:lstStyle/>
          <a:p>
            <a:pPr marL="0" indent="0">
              <a:buNone/>
            </a:pPr>
            <a:r>
              <a:rPr lang="en-GB" dirty="0"/>
              <a:t>It is important that … we remember … that the present arrangements are not right, not acceptable, and not finally to be accepted. Psalm 137 draws its power and authority out of another vision, marked by homecoming, which seems remote, but is not for one instant in doubt. There will be a homecoming to peace, justice, and freedom. This psalm is the ongoing practice of that hope against enormous odds. </a:t>
            </a:r>
          </a:p>
        </p:txBody>
      </p:sp>
    </p:spTree>
    <p:extLst>
      <p:ext uri="{BB962C8B-B14F-4D97-AF65-F5344CB8AC3E}">
        <p14:creationId xmlns:p14="http://schemas.microsoft.com/office/powerpoint/2010/main" val="32421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6A8FF2-3EDC-4930-B60A-F6EE8B9A7D19}"/>
              </a:ext>
            </a:extLst>
          </p:cNvPr>
          <p:cNvSpPr>
            <a:spLocks noGrp="1"/>
          </p:cNvSpPr>
          <p:nvPr>
            <p:ph idx="1"/>
          </p:nvPr>
        </p:nvSpPr>
        <p:spPr>
          <a:xfrm>
            <a:off x="885824" y="1857375"/>
            <a:ext cx="10467975" cy="4319588"/>
          </a:xfrm>
        </p:spPr>
        <p:txBody>
          <a:bodyPr>
            <a:normAutofit fontScale="92500" lnSpcReduction="20000"/>
          </a:bodyPr>
          <a:lstStyle/>
          <a:p>
            <a:pPr marL="514350" lvl="0" indent="-514350">
              <a:buFont typeface="+mj-lt"/>
              <a:buAutoNum type="arabicPeriod"/>
            </a:pPr>
            <a:r>
              <a:rPr lang="en-GB" sz="3200" dirty="0"/>
              <a:t>The people of Israel were able to identify the Babylonians as their captors.  What do you think the equivalent is today?</a:t>
            </a:r>
          </a:p>
          <a:p>
            <a:pPr marL="0" indent="0">
              <a:buNone/>
            </a:pPr>
            <a:endParaRPr lang="en-GB" sz="3200" dirty="0"/>
          </a:p>
          <a:p>
            <a:pPr marL="0" lvl="0" indent="0">
              <a:buNone/>
            </a:pPr>
            <a:r>
              <a:rPr lang="en-GB" sz="3200" dirty="0"/>
              <a:t>2. What would it mean to sing the Lord’s songs at the moment?</a:t>
            </a:r>
          </a:p>
          <a:p>
            <a:pPr marL="514350" lvl="0" indent="-514350">
              <a:buFont typeface="+mj-lt"/>
              <a:buAutoNum type="arabicPeriod"/>
            </a:pPr>
            <a:endParaRPr lang="en-GB" sz="3200" dirty="0"/>
          </a:p>
          <a:p>
            <a:pPr marL="0" lvl="0" indent="0">
              <a:buNone/>
            </a:pPr>
            <a:r>
              <a:rPr lang="en-GB" sz="3200" dirty="0"/>
              <a:t>3. What do God’s people call on when they find themselves in    strange lands?</a:t>
            </a:r>
          </a:p>
          <a:p>
            <a:pPr marL="0" lvl="0" indent="0">
              <a:buNone/>
            </a:pPr>
            <a:endParaRPr lang="en-GB" sz="3200" dirty="0"/>
          </a:p>
          <a:p>
            <a:pPr marL="0" lvl="0" indent="0">
              <a:buNone/>
            </a:pPr>
            <a:r>
              <a:rPr lang="en-GB" sz="3200" dirty="0"/>
              <a:t>4. How do we practice hope against the odds today?</a:t>
            </a:r>
          </a:p>
          <a:p>
            <a:pPr marL="0" indent="0">
              <a:buNone/>
            </a:pPr>
            <a:r>
              <a:rPr lang="en-GB" sz="3200" dirty="0"/>
              <a:t> </a:t>
            </a:r>
          </a:p>
          <a:p>
            <a:pPr marL="0" indent="0">
              <a:buNone/>
            </a:pPr>
            <a:endParaRPr lang="en-GB" dirty="0"/>
          </a:p>
          <a:p>
            <a:endParaRPr lang="en-GB" dirty="0"/>
          </a:p>
        </p:txBody>
      </p:sp>
      <p:sp>
        <p:nvSpPr>
          <p:cNvPr id="2" name="TextBox 1">
            <a:extLst>
              <a:ext uri="{FF2B5EF4-FFF2-40B4-BE49-F238E27FC236}">
                <a16:creationId xmlns:a16="http://schemas.microsoft.com/office/drawing/2014/main" id="{34B459F2-5B51-44C8-8928-1C1D2DD14F3D}"/>
              </a:ext>
            </a:extLst>
          </p:cNvPr>
          <p:cNvSpPr txBox="1"/>
          <p:nvPr/>
        </p:nvSpPr>
        <p:spPr>
          <a:xfrm>
            <a:off x="666750" y="419100"/>
            <a:ext cx="6362700" cy="769441"/>
          </a:xfrm>
          <a:prstGeom prst="rect">
            <a:avLst/>
          </a:prstGeom>
          <a:noFill/>
        </p:spPr>
        <p:txBody>
          <a:bodyPr wrap="square" rtlCol="0">
            <a:spAutoFit/>
          </a:bodyPr>
          <a:lstStyle/>
          <a:p>
            <a:r>
              <a:rPr lang="en-GB" sz="4400" dirty="0">
                <a:solidFill>
                  <a:schemeClr val="accent2">
                    <a:lumMod val="50000"/>
                  </a:schemeClr>
                </a:solidFill>
              </a:rPr>
              <a:t>Questions to reflect on…</a:t>
            </a:r>
          </a:p>
        </p:txBody>
      </p:sp>
    </p:spTree>
    <p:extLst>
      <p:ext uri="{BB962C8B-B14F-4D97-AF65-F5344CB8AC3E}">
        <p14:creationId xmlns:p14="http://schemas.microsoft.com/office/powerpoint/2010/main" val="2294987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CE34F-5287-4294-BA35-4A8E9C3C6E0C}"/>
              </a:ext>
            </a:extLst>
          </p:cNvPr>
          <p:cNvSpPr>
            <a:spLocks noGrp="1"/>
          </p:cNvSpPr>
          <p:nvPr>
            <p:ph type="title"/>
          </p:nvPr>
        </p:nvSpPr>
        <p:spPr/>
        <p:txBody>
          <a:bodyPr/>
          <a:lstStyle/>
          <a:p>
            <a:r>
              <a:rPr lang="en-GB" dirty="0"/>
              <a:t>3</a:t>
            </a:r>
            <a:r>
              <a:rPr lang="en-GB" dirty="0">
                <a:solidFill>
                  <a:schemeClr val="accent1">
                    <a:lumMod val="75000"/>
                  </a:schemeClr>
                </a:solidFill>
              </a:rPr>
              <a:t>.Not getting stuck at the new normal</a:t>
            </a:r>
          </a:p>
        </p:txBody>
      </p:sp>
      <p:sp>
        <p:nvSpPr>
          <p:cNvPr id="4" name="Content Placeholder 3">
            <a:extLst>
              <a:ext uri="{FF2B5EF4-FFF2-40B4-BE49-F238E27FC236}">
                <a16:creationId xmlns:a16="http://schemas.microsoft.com/office/drawing/2014/main" id="{D7F78D24-8EA9-4689-BF21-FEC33512DA59}"/>
              </a:ext>
            </a:extLst>
          </p:cNvPr>
          <p:cNvSpPr>
            <a:spLocks noGrp="1"/>
          </p:cNvSpPr>
          <p:nvPr>
            <p:ph idx="1"/>
          </p:nvPr>
        </p:nvSpPr>
        <p:spPr/>
        <p:txBody>
          <a:bodyPr/>
          <a:lstStyle/>
          <a:p>
            <a:r>
              <a:rPr lang="en-GB" dirty="0"/>
              <a:t>The Kingdom of God is ‘at hand’, ‘amongst you’ and still to come</a:t>
            </a:r>
          </a:p>
          <a:p>
            <a:endParaRPr lang="en-GB" dirty="0"/>
          </a:p>
          <a:p>
            <a:r>
              <a:rPr lang="en-GB" dirty="0"/>
              <a:t>We live in the tension between the establishing of the kingdom and the fulfilment of the kingdom – it is here but it is not complete. </a:t>
            </a:r>
          </a:p>
          <a:p>
            <a:endParaRPr lang="en-GB" dirty="0"/>
          </a:p>
          <a:p>
            <a:r>
              <a:rPr lang="en-GB" dirty="0"/>
              <a:t>The kingdom is both now </a:t>
            </a:r>
            <a:r>
              <a:rPr lang="en-GB" i="1" dirty="0"/>
              <a:t>and </a:t>
            </a:r>
            <a:r>
              <a:rPr lang="en-GB" dirty="0"/>
              <a:t> not yet</a:t>
            </a:r>
          </a:p>
          <a:p>
            <a:endParaRPr lang="en-GB" dirty="0"/>
          </a:p>
          <a:p>
            <a:r>
              <a:rPr lang="en-GB" dirty="0"/>
              <a:t>Until the kingdom is fulfilled, we have not arrived. The ‘new normal’ is no more our home than any other place or phase of life</a:t>
            </a:r>
          </a:p>
        </p:txBody>
      </p:sp>
    </p:spTree>
    <p:extLst>
      <p:ext uri="{BB962C8B-B14F-4D97-AF65-F5344CB8AC3E}">
        <p14:creationId xmlns:p14="http://schemas.microsoft.com/office/powerpoint/2010/main" val="2800230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132EEA1-0888-4B24-95E1-14C2030F43B8}"/>
              </a:ext>
            </a:extLst>
          </p:cNvPr>
          <p:cNvSpPr>
            <a:spLocks noGrp="1"/>
          </p:cNvSpPr>
          <p:nvPr>
            <p:ph idx="1"/>
          </p:nvPr>
        </p:nvSpPr>
        <p:spPr>
          <a:xfrm>
            <a:off x="838200" y="1253331"/>
            <a:ext cx="10515600" cy="4852194"/>
          </a:xfrm>
        </p:spPr>
        <p:txBody>
          <a:bodyPr>
            <a:normAutofit/>
          </a:bodyPr>
          <a:lstStyle/>
          <a:p>
            <a:r>
              <a:rPr lang="en-GB" dirty="0"/>
              <a:t>Christians are not called to just ‘get through’ this, or any other time, but every day to become more and more like Christ, to live more and more in the kingdom</a:t>
            </a:r>
          </a:p>
          <a:p>
            <a:endParaRPr lang="en-GB" dirty="0"/>
          </a:p>
          <a:p>
            <a:r>
              <a:rPr lang="en-GB" dirty="0"/>
              <a:t>We are not called to go back to how things were, or to find a new normal, a new status quo, but as always we are called to God’s kingdom of justice, peace and joy</a:t>
            </a:r>
          </a:p>
          <a:p>
            <a:pPr marL="0" indent="0">
              <a:buNone/>
            </a:pPr>
            <a:endParaRPr lang="en-GB" dirty="0"/>
          </a:p>
          <a:p>
            <a:r>
              <a:rPr lang="en-GB" dirty="0"/>
              <a:t>‘Normal’ – new or otherwise – doesn’t seem to be a particular feature of the kingdom. It is constantly new, surprising, challenging, radical, etc</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74875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B817-898B-4687-BF91-5CBABBDDD05D}"/>
              </a:ext>
            </a:extLst>
          </p:cNvPr>
          <p:cNvSpPr>
            <a:spLocks noGrp="1"/>
          </p:cNvSpPr>
          <p:nvPr>
            <p:ph type="title"/>
          </p:nvPr>
        </p:nvSpPr>
        <p:spPr/>
        <p:txBody>
          <a:bodyPr/>
          <a:lstStyle/>
          <a:p>
            <a:r>
              <a:rPr lang="en-GB" dirty="0">
                <a:solidFill>
                  <a:schemeClr val="accent1">
                    <a:lumMod val="75000"/>
                  </a:schemeClr>
                </a:solidFill>
              </a:rPr>
              <a:t>Space for questions …</a:t>
            </a:r>
          </a:p>
        </p:txBody>
      </p:sp>
      <p:sp>
        <p:nvSpPr>
          <p:cNvPr id="3" name="Content Placeholder 2">
            <a:extLst>
              <a:ext uri="{FF2B5EF4-FFF2-40B4-BE49-F238E27FC236}">
                <a16:creationId xmlns:a16="http://schemas.microsoft.com/office/drawing/2014/main" id="{6C2860B8-FEAB-499B-8006-9240CE9E9702}"/>
              </a:ext>
            </a:extLst>
          </p:cNvPr>
          <p:cNvSpPr>
            <a:spLocks noGrp="1"/>
          </p:cNvSpPr>
          <p:nvPr>
            <p:ph idx="1"/>
          </p:nvPr>
        </p:nvSpPr>
        <p:spPr/>
        <p:txBody>
          <a:bodyPr/>
          <a:lstStyle/>
          <a:p>
            <a:endParaRPr lang="en-GB" dirty="0"/>
          </a:p>
          <a:p>
            <a:r>
              <a:rPr lang="en-GB" dirty="0"/>
              <a:t>How might the tension between the ‘now’ and the ‘not yet’ of the kingdom resource us for the next six months?</a:t>
            </a:r>
          </a:p>
          <a:p>
            <a:endParaRPr lang="en-GB" dirty="0"/>
          </a:p>
          <a:p>
            <a:r>
              <a:rPr lang="en-GB" dirty="0"/>
              <a:t>In what new or different ways might we look for God’s kingdom at this time?</a:t>
            </a:r>
          </a:p>
          <a:p>
            <a:endParaRPr lang="en-GB" dirty="0"/>
          </a:p>
          <a:p>
            <a:r>
              <a:rPr lang="en-GB" dirty="0"/>
              <a:t>What new opportunities are there for living in the ‘now’ of the kingdom?</a:t>
            </a:r>
          </a:p>
          <a:p>
            <a:endParaRPr lang="en-GB" dirty="0"/>
          </a:p>
        </p:txBody>
      </p:sp>
    </p:spTree>
    <p:extLst>
      <p:ext uri="{BB962C8B-B14F-4D97-AF65-F5344CB8AC3E}">
        <p14:creationId xmlns:p14="http://schemas.microsoft.com/office/powerpoint/2010/main" val="1310014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7D7EEC-1168-40C6-AE4E-F591B8A452D0}"/>
              </a:ext>
            </a:extLst>
          </p:cNvPr>
          <p:cNvSpPr>
            <a:spLocks noGrp="1"/>
          </p:cNvSpPr>
          <p:nvPr>
            <p:ph idx="1"/>
          </p:nvPr>
        </p:nvSpPr>
        <p:spPr>
          <a:xfrm>
            <a:off x="838200" y="1895475"/>
            <a:ext cx="10515600" cy="4281488"/>
          </a:xfrm>
        </p:spPr>
        <p:txBody>
          <a:bodyPr/>
          <a:lstStyle/>
          <a:p>
            <a:r>
              <a:rPr lang="en-GB" dirty="0"/>
              <a:t>“Psalm 137 draws its power and authority out of another </a:t>
            </a:r>
            <a:r>
              <a:rPr lang="en-GB" dirty="0">
                <a:solidFill>
                  <a:srgbClr val="7030A0"/>
                </a:solidFill>
              </a:rPr>
              <a:t>vision, marked by homecoming, which seems remote, but is not for one instant in doubt. </a:t>
            </a:r>
            <a:r>
              <a:rPr lang="en-GB" dirty="0"/>
              <a:t>There will be a homecoming to peace, justice, and freedom.”</a:t>
            </a:r>
          </a:p>
          <a:p>
            <a:endParaRPr lang="en-GB" dirty="0"/>
          </a:p>
          <a:p>
            <a:r>
              <a:rPr lang="en-GB" dirty="0"/>
              <a:t>Whatever the challenges of the current situation, the vision doesn’t change; the </a:t>
            </a:r>
            <a:r>
              <a:rPr lang="en-GB" dirty="0">
                <a:solidFill>
                  <a:srgbClr val="7030A0"/>
                </a:solidFill>
              </a:rPr>
              <a:t>promises of God remain the same </a:t>
            </a:r>
            <a:r>
              <a:rPr lang="en-GB" dirty="0"/>
              <a:t>and we live with the now and the not yet of those promises. </a:t>
            </a:r>
          </a:p>
        </p:txBody>
      </p:sp>
      <p:sp>
        <p:nvSpPr>
          <p:cNvPr id="2" name="TextBox 1">
            <a:extLst>
              <a:ext uri="{FF2B5EF4-FFF2-40B4-BE49-F238E27FC236}">
                <a16:creationId xmlns:a16="http://schemas.microsoft.com/office/drawing/2014/main" id="{4E55DFA2-485C-4087-BD67-0645A610B218}"/>
              </a:ext>
            </a:extLst>
          </p:cNvPr>
          <p:cNvSpPr txBox="1"/>
          <p:nvPr/>
        </p:nvSpPr>
        <p:spPr>
          <a:xfrm>
            <a:off x="733425" y="361950"/>
            <a:ext cx="6305550" cy="707886"/>
          </a:xfrm>
          <a:prstGeom prst="rect">
            <a:avLst/>
          </a:prstGeom>
          <a:noFill/>
        </p:spPr>
        <p:txBody>
          <a:bodyPr wrap="square" rtlCol="0">
            <a:spAutoFit/>
          </a:bodyPr>
          <a:lstStyle/>
          <a:p>
            <a:r>
              <a:rPr lang="en-GB" sz="4000" dirty="0">
                <a:solidFill>
                  <a:srgbClr val="7030A0"/>
                </a:solidFill>
              </a:rPr>
              <a:t>A couple of final points…</a:t>
            </a:r>
          </a:p>
        </p:txBody>
      </p:sp>
    </p:spTree>
    <p:extLst>
      <p:ext uri="{BB962C8B-B14F-4D97-AF65-F5344CB8AC3E}">
        <p14:creationId xmlns:p14="http://schemas.microsoft.com/office/powerpoint/2010/main" val="2192869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A64F4-7A46-420E-ABC3-D747C1DFEF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12A9219-3B17-4E13-9F8E-E566B9B26B66}"/>
              </a:ext>
            </a:extLst>
          </p:cNvPr>
          <p:cNvSpPr>
            <a:spLocks noGrp="1"/>
          </p:cNvSpPr>
          <p:nvPr>
            <p:ph idx="1"/>
          </p:nvPr>
        </p:nvSpPr>
        <p:spPr/>
        <p:txBody>
          <a:bodyPr/>
          <a:lstStyle/>
          <a:p>
            <a:pPr marL="0" indent="0" algn="ctr">
              <a:buNone/>
            </a:pPr>
            <a:r>
              <a:rPr lang="en-GB" dirty="0"/>
              <a:t>Keep us, good Lord,</a:t>
            </a:r>
            <a:br>
              <a:rPr lang="en-GB" dirty="0"/>
            </a:br>
            <a:r>
              <a:rPr lang="en-GB" dirty="0"/>
              <a:t>under the shadow of your mercy</a:t>
            </a:r>
            <a:br>
              <a:rPr lang="en-GB" dirty="0"/>
            </a:br>
            <a:r>
              <a:rPr lang="en-GB" dirty="0"/>
              <a:t>in this time of uncertainty and distress.</a:t>
            </a:r>
            <a:br>
              <a:rPr lang="en-GB" dirty="0"/>
            </a:br>
            <a:r>
              <a:rPr lang="en-GB" dirty="0"/>
              <a:t>Sustain and support the anxious and fearful,</a:t>
            </a:r>
            <a:br>
              <a:rPr lang="en-GB" dirty="0"/>
            </a:br>
            <a:r>
              <a:rPr lang="en-GB" dirty="0"/>
              <a:t>and lift up all who are brought low;</a:t>
            </a:r>
            <a:br>
              <a:rPr lang="en-GB" dirty="0"/>
            </a:br>
            <a:r>
              <a:rPr lang="en-GB" dirty="0"/>
              <a:t>that we may rejoice in your comfort</a:t>
            </a:r>
            <a:br>
              <a:rPr lang="en-GB" dirty="0"/>
            </a:br>
            <a:r>
              <a:rPr lang="en-GB" dirty="0"/>
              <a:t>knowing that nothing can separate us from your love</a:t>
            </a:r>
            <a:br>
              <a:rPr lang="en-GB" dirty="0"/>
            </a:br>
            <a:r>
              <a:rPr lang="en-GB" dirty="0"/>
              <a:t>in Christ Jesus our Lord.</a:t>
            </a:r>
            <a:br>
              <a:rPr lang="en-GB" dirty="0"/>
            </a:br>
            <a:r>
              <a:rPr lang="en-GB" dirty="0"/>
              <a:t>Amen.</a:t>
            </a:r>
          </a:p>
          <a:p>
            <a:endParaRPr lang="en-GB" dirty="0"/>
          </a:p>
        </p:txBody>
      </p:sp>
    </p:spTree>
    <p:extLst>
      <p:ext uri="{BB962C8B-B14F-4D97-AF65-F5344CB8AC3E}">
        <p14:creationId xmlns:p14="http://schemas.microsoft.com/office/powerpoint/2010/main" val="275886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C2C48-9BBD-43F9-A34E-95E7D6293DDE}"/>
              </a:ext>
            </a:extLst>
          </p:cNvPr>
          <p:cNvSpPr>
            <a:spLocks noGrp="1"/>
          </p:cNvSpPr>
          <p:nvPr>
            <p:ph type="title"/>
          </p:nvPr>
        </p:nvSpPr>
        <p:spPr>
          <a:xfrm>
            <a:off x="409575" y="269875"/>
            <a:ext cx="10877550" cy="701675"/>
          </a:xfrm>
        </p:spPr>
        <p:txBody>
          <a:bodyPr/>
          <a:lstStyle/>
          <a:p>
            <a:r>
              <a:rPr lang="en-GB" dirty="0"/>
              <a:t>Opening prayer</a:t>
            </a:r>
          </a:p>
        </p:txBody>
      </p:sp>
      <p:sp>
        <p:nvSpPr>
          <p:cNvPr id="3" name="Content Placeholder 2">
            <a:extLst>
              <a:ext uri="{FF2B5EF4-FFF2-40B4-BE49-F238E27FC236}">
                <a16:creationId xmlns:a16="http://schemas.microsoft.com/office/drawing/2014/main" id="{2F757E5F-CB87-4562-A8DE-0837B49FB93E}"/>
              </a:ext>
            </a:extLst>
          </p:cNvPr>
          <p:cNvSpPr>
            <a:spLocks noGrp="1"/>
          </p:cNvSpPr>
          <p:nvPr>
            <p:ph idx="1"/>
          </p:nvPr>
        </p:nvSpPr>
        <p:spPr>
          <a:xfrm>
            <a:off x="409575" y="1457325"/>
            <a:ext cx="11610975" cy="5130800"/>
          </a:xfrm>
        </p:spPr>
        <p:txBody>
          <a:bodyPr>
            <a:normAutofit fontScale="85000" lnSpcReduction="10000"/>
          </a:bodyPr>
          <a:lstStyle/>
          <a:p>
            <a:pPr marL="0" indent="0" fontAlgn="base">
              <a:buNone/>
            </a:pPr>
            <a:r>
              <a:rPr lang="en-GB" dirty="0"/>
              <a:t>One thing I have asked of the Lord, this is what I seek:  that I may dwell in the house of the Lord all the days of my life; to behold the beauty of the Lord and to seek Him in His temple.</a:t>
            </a:r>
          </a:p>
          <a:p>
            <a:pPr marL="0" indent="0" fontAlgn="base">
              <a:buNone/>
            </a:pPr>
            <a:endParaRPr lang="en-GB" dirty="0"/>
          </a:p>
          <a:p>
            <a:pPr marL="0" indent="0" fontAlgn="base">
              <a:lnSpc>
                <a:spcPct val="160000"/>
              </a:lnSpc>
              <a:buNone/>
            </a:pPr>
            <a:r>
              <a:rPr lang="en-GB" i="1" dirty="0"/>
              <a:t>Call</a:t>
            </a:r>
            <a:r>
              <a:rPr lang="en-GB" dirty="0"/>
              <a:t>: Who is it that you seek?		</a:t>
            </a:r>
            <a:r>
              <a:rPr lang="en-GB" b="1" i="1" dirty="0"/>
              <a:t>Response</a:t>
            </a:r>
            <a:r>
              <a:rPr lang="en-GB" b="1" dirty="0"/>
              <a:t>: We seek the Lord our God.</a:t>
            </a:r>
            <a:br>
              <a:rPr lang="en-GB" b="1" dirty="0"/>
            </a:br>
            <a:r>
              <a:rPr lang="en-GB" i="1" dirty="0"/>
              <a:t>Call</a:t>
            </a:r>
            <a:r>
              <a:rPr lang="en-GB" dirty="0"/>
              <a:t>: Do you seek Him with all your heart?	</a:t>
            </a:r>
            <a:r>
              <a:rPr lang="en-GB" b="1" i="1" dirty="0"/>
              <a:t>Response</a:t>
            </a:r>
            <a:r>
              <a:rPr lang="en-GB" b="1" dirty="0"/>
              <a:t>: Amen. Lord, have mercy.</a:t>
            </a:r>
            <a:br>
              <a:rPr lang="en-GB" b="1" dirty="0"/>
            </a:br>
            <a:r>
              <a:rPr lang="en-GB" i="1" dirty="0"/>
              <a:t>Call</a:t>
            </a:r>
            <a:r>
              <a:rPr lang="en-GB" dirty="0"/>
              <a:t>: Do you seek Him with all your soul?	</a:t>
            </a:r>
            <a:r>
              <a:rPr lang="en-GB" b="1" i="1" dirty="0"/>
              <a:t>Response</a:t>
            </a:r>
            <a:r>
              <a:rPr lang="en-GB" b="1" dirty="0"/>
              <a:t>: Amen. Lord, have mercy.</a:t>
            </a:r>
            <a:br>
              <a:rPr lang="en-GB" b="1" dirty="0"/>
            </a:br>
            <a:r>
              <a:rPr lang="en-GB" i="1" dirty="0"/>
              <a:t>Call</a:t>
            </a:r>
            <a:r>
              <a:rPr lang="en-GB" dirty="0"/>
              <a:t>: Do you seek Him with all your mind?	</a:t>
            </a:r>
            <a:r>
              <a:rPr lang="en-GB" b="1" i="1" dirty="0"/>
              <a:t>Response</a:t>
            </a:r>
            <a:r>
              <a:rPr lang="en-GB" b="1" dirty="0"/>
              <a:t>: Amen. Lord, have mercy.</a:t>
            </a:r>
            <a:br>
              <a:rPr lang="en-GB" b="1" dirty="0"/>
            </a:br>
            <a:r>
              <a:rPr lang="en-GB" i="1" dirty="0"/>
              <a:t>Call</a:t>
            </a:r>
            <a:r>
              <a:rPr lang="en-GB" dirty="0"/>
              <a:t>: Do you seek Him with all your strength?	</a:t>
            </a:r>
            <a:r>
              <a:rPr lang="en-GB" b="1" i="1" dirty="0"/>
              <a:t>Response</a:t>
            </a:r>
            <a:r>
              <a:rPr lang="en-GB" b="1" dirty="0"/>
              <a:t>: Amen. Christ, have mercy.</a:t>
            </a:r>
            <a:endParaRPr lang="en-GB" dirty="0"/>
          </a:p>
          <a:p>
            <a:r>
              <a:rPr lang="en-GB" dirty="0"/>
              <a:t> </a:t>
            </a:r>
          </a:p>
        </p:txBody>
      </p:sp>
    </p:spTree>
    <p:extLst>
      <p:ext uri="{BB962C8B-B14F-4D97-AF65-F5344CB8AC3E}">
        <p14:creationId xmlns:p14="http://schemas.microsoft.com/office/powerpoint/2010/main" val="205768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CAFC2-0352-4D74-9B26-B534BB036CF7}"/>
              </a:ext>
            </a:extLst>
          </p:cNvPr>
          <p:cNvSpPr>
            <a:spLocks noGrp="1"/>
          </p:cNvSpPr>
          <p:nvPr>
            <p:ph type="title"/>
          </p:nvPr>
        </p:nvSpPr>
        <p:spPr/>
        <p:txBody>
          <a:bodyPr/>
          <a:lstStyle/>
          <a:p>
            <a:r>
              <a:rPr lang="en-GB" dirty="0">
                <a:solidFill>
                  <a:srgbClr val="7030A0"/>
                </a:solidFill>
              </a:rPr>
              <a:t>Theological and Biblical Resources …</a:t>
            </a:r>
          </a:p>
        </p:txBody>
      </p:sp>
      <p:sp>
        <p:nvSpPr>
          <p:cNvPr id="3" name="Content Placeholder 2">
            <a:extLst>
              <a:ext uri="{FF2B5EF4-FFF2-40B4-BE49-F238E27FC236}">
                <a16:creationId xmlns:a16="http://schemas.microsoft.com/office/drawing/2014/main" id="{5FB43AA6-8F76-4248-BAB3-28533BBA1118}"/>
              </a:ext>
            </a:extLst>
          </p:cNvPr>
          <p:cNvSpPr>
            <a:spLocks noGrp="1"/>
          </p:cNvSpPr>
          <p:nvPr>
            <p:ph idx="1"/>
          </p:nvPr>
        </p:nvSpPr>
        <p:spPr/>
        <p:txBody>
          <a:bodyPr/>
          <a:lstStyle/>
          <a:p>
            <a:r>
              <a:rPr lang="en-GB" dirty="0"/>
              <a:t>Are rich, varied, and plentiful!</a:t>
            </a:r>
          </a:p>
          <a:p>
            <a:endParaRPr lang="en-GB" dirty="0"/>
          </a:p>
          <a:p>
            <a:r>
              <a:rPr lang="en-GB" dirty="0"/>
              <a:t>Have seen God’s people through even stranger times than these</a:t>
            </a:r>
          </a:p>
          <a:p>
            <a:endParaRPr lang="en-GB" dirty="0"/>
          </a:p>
          <a:p>
            <a:r>
              <a:rPr lang="en-GB" dirty="0"/>
              <a:t>Root us in the universal call to be God’s people </a:t>
            </a:r>
          </a:p>
          <a:p>
            <a:endParaRPr lang="en-GB" dirty="0"/>
          </a:p>
          <a:p>
            <a:r>
              <a:rPr lang="en-GB" dirty="0"/>
              <a:t>Remind us of what is eternal and what is temporary</a:t>
            </a:r>
          </a:p>
        </p:txBody>
      </p:sp>
    </p:spTree>
    <p:extLst>
      <p:ext uri="{BB962C8B-B14F-4D97-AF65-F5344CB8AC3E}">
        <p14:creationId xmlns:p14="http://schemas.microsoft.com/office/powerpoint/2010/main" val="278744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073D-F90B-43B6-860A-0FE407C8C414}"/>
              </a:ext>
            </a:extLst>
          </p:cNvPr>
          <p:cNvSpPr>
            <a:spLocks noGrp="1"/>
          </p:cNvSpPr>
          <p:nvPr>
            <p:ph type="title"/>
          </p:nvPr>
        </p:nvSpPr>
        <p:spPr/>
        <p:txBody>
          <a:bodyPr/>
          <a:lstStyle/>
          <a:p>
            <a:r>
              <a:rPr lang="en-GB" dirty="0">
                <a:solidFill>
                  <a:srgbClr val="7030A0"/>
                </a:solidFill>
              </a:rPr>
              <a:t>Three resources to reflect on …</a:t>
            </a:r>
          </a:p>
        </p:txBody>
      </p:sp>
      <p:sp>
        <p:nvSpPr>
          <p:cNvPr id="3" name="Content Placeholder 2">
            <a:extLst>
              <a:ext uri="{FF2B5EF4-FFF2-40B4-BE49-F238E27FC236}">
                <a16:creationId xmlns:a16="http://schemas.microsoft.com/office/drawing/2014/main" id="{369279D7-FE64-4290-8F14-2C8FCECFF77C}"/>
              </a:ext>
            </a:extLst>
          </p:cNvPr>
          <p:cNvSpPr>
            <a:spLocks noGrp="1"/>
          </p:cNvSpPr>
          <p:nvPr>
            <p:ph idx="1"/>
          </p:nvPr>
        </p:nvSpPr>
        <p:spPr/>
        <p:txBody>
          <a:bodyPr/>
          <a:lstStyle/>
          <a:p>
            <a:r>
              <a:rPr lang="en-GB" dirty="0"/>
              <a:t>Vocation</a:t>
            </a:r>
          </a:p>
          <a:p>
            <a:endParaRPr lang="en-GB" dirty="0"/>
          </a:p>
          <a:p>
            <a:r>
              <a:rPr lang="en-GB" dirty="0"/>
              <a:t>Psalm 137</a:t>
            </a:r>
          </a:p>
          <a:p>
            <a:endParaRPr lang="en-GB" dirty="0"/>
          </a:p>
          <a:p>
            <a:r>
              <a:rPr lang="en-GB" dirty="0"/>
              <a:t>The Eschatological Tension (or in real money, the now and the not yet of the kingdom)</a:t>
            </a:r>
          </a:p>
          <a:p>
            <a:endParaRPr lang="en-GB" dirty="0"/>
          </a:p>
          <a:p>
            <a:endParaRPr lang="en-GB" dirty="0"/>
          </a:p>
        </p:txBody>
      </p:sp>
    </p:spTree>
    <p:extLst>
      <p:ext uri="{BB962C8B-B14F-4D97-AF65-F5344CB8AC3E}">
        <p14:creationId xmlns:p14="http://schemas.microsoft.com/office/powerpoint/2010/main" val="224919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B6FF-983A-47CB-9158-36F97AC892CE}"/>
              </a:ext>
            </a:extLst>
          </p:cNvPr>
          <p:cNvSpPr>
            <a:spLocks noGrp="1"/>
          </p:cNvSpPr>
          <p:nvPr>
            <p:ph type="title"/>
          </p:nvPr>
        </p:nvSpPr>
        <p:spPr/>
        <p:txBody>
          <a:bodyPr/>
          <a:lstStyle/>
          <a:p>
            <a:r>
              <a:rPr lang="en-GB" dirty="0">
                <a:solidFill>
                  <a:schemeClr val="accent6">
                    <a:lumMod val="75000"/>
                  </a:schemeClr>
                </a:solidFill>
              </a:rPr>
              <a:t>1. Vocation</a:t>
            </a:r>
          </a:p>
        </p:txBody>
      </p:sp>
      <p:sp>
        <p:nvSpPr>
          <p:cNvPr id="3" name="Content Placeholder 2">
            <a:extLst>
              <a:ext uri="{FF2B5EF4-FFF2-40B4-BE49-F238E27FC236}">
                <a16:creationId xmlns:a16="http://schemas.microsoft.com/office/drawing/2014/main" id="{730B9CC0-0FD7-4B11-BCCA-7D31DF616BB8}"/>
              </a:ext>
            </a:extLst>
          </p:cNvPr>
          <p:cNvSpPr>
            <a:spLocks noGrp="1"/>
          </p:cNvSpPr>
          <p:nvPr>
            <p:ph idx="1"/>
          </p:nvPr>
        </p:nvSpPr>
        <p:spPr/>
        <p:txBody>
          <a:bodyPr/>
          <a:lstStyle/>
          <a:p>
            <a:r>
              <a:rPr lang="en-GB" dirty="0"/>
              <a:t>Vocation is Good News to the world</a:t>
            </a:r>
          </a:p>
          <a:p>
            <a:endParaRPr lang="en-GB" dirty="0"/>
          </a:p>
          <a:p>
            <a:r>
              <a:rPr lang="en-GB" dirty="0"/>
              <a:t>Every person and every church, even every deanery has a vocation</a:t>
            </a:r>
          </a:p>
          <a:p>
            <a:endParaRPr lang="en-GB" dirty="0"/>
          </a:p>
          <a:p>
            <a:r>
              <a:rPr lang="en-GB" dirty="0"/>
              <a:t>The Church has a vocation which is the same yesterday, today and tomorrow, but plays out differently in different times and places. </a:t>
            </a:r>
          </a:p>
          <a:p>
            <a:endParaRPr lang="en-GB" dirty="0"/>
          </a:p>
          <a:p>
            <a:endParaRPr lang="en-GB" dirty="0"/>
          </a:p>
        </p:txBody>
      </p:sp>
    </p:spTree>
    <p:extLst>
      <p:ext uri="{BB962C8B-B14F-4D97-AF65-F5344CB8AC3E}">
        <p14:creationId xmlns:p14="http://schemas.microsoft.com/office/powerpoint/2010/main" val="189583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CE61-F44C-487B-B618-142D9B29AC0D}"/>
              </a:ext>
            </a:extLst>
          </p:cNvPr>
          <p:cNvSpPr>
            <a:spLocks noGrp="1"/>
          </p:cNvSpPr>
          <p:nvPr>
            <p:ph type="title"/>
          </p:nvPr>
        </p:nvSpPr>
        <p:spPr/>
        <p:txBody>
          <a:bodyPr/>
          <a:lstStyle/>
          <a:p>
            <a:r>
              <a:rPr lang="en-GB" dirty="0">
                <a:solidFill>
                  <a:schemeClr val="accent6">
                    <a:lumMod val="75000"/>
                  </a:schemeClr>
                </a:solidFill>
              </a:rPr>
              <a:t>The vocation of the church means …</a:t>
            </a:r>
          </a:p>
        </p:txBody>
      </p:sp>
      <p:sp>
        <p:nvSpPr>
          <p:cNvPr id="3" name="Content Placeholder 2">
            <a:extLst>
              <a:ext uri="{FF2B5EF4-FFF2-40B4-BE49-F238E27FC236}">
                <a16:creationId xmlns:a16="http://schemas.microsoft.com/office/drawing/2014/main" id="{9B32442F-3509-45EC-BB1E-EA95F50E6065}"/>
              </a:ext>
            </a:extLst>
          </p:cNvPr>
          <p:cNvSpPr>
            <a:spLocks noGrp="1"/>
          </p:cNvSpPr>
          <p:nvPr>
            <p:ph idx="1"/>
          </p:nvPr>
        </p:nvSpPr>
        <p:spPr/>
        <p:txBody>
          <a:bodyPr/>
          <a:lstStyle/>
          <a:p>
            <a:r>
              <a:rPr lang="en-GB" dirty="0"/>
              <a:t>God’s love for all people is proclaimed at all times and in all places</a:t>
            </a:r>
          </a:p>
          <a:p>
            <a:pPr marL="0" indent="0">
              <a:buNone/>
            </a:pPr>
            <a:endParaRPr lang="en-GB" dirty="0"/>
          </a:p>
          <a:p>
            <a:r>
              <a:rPr lang="en-GB" dirty="0"/>
              <a:t>There are spaces and communities where everyone is welcome</a:t>
            </a:r>
          </a:p>
          <a:p>
            <a:pPr marL="0" indent="0">
              <a:buNone/>
            </a:pPr>
            <a:endParaRPr lang="en-GB" dirty="0"/>
          </a:p>
          <a:p>
            <a:r>
              <a:rPr lang="en-GB" dirty="0"/>
              <a:t>The vulnerable have someone to stand with them and enable them to be heard</a:t>
            </a:r>
          </a:p>
        </p:txBody>
      </p:sp>
    </p:spTree>
    <p:extLst>
      <p:ext uri="{BB962C8B-B14F-4D97-AF65-F5344CB8AC3E}">
        <p14:creationId xmlns:p14="http://schemas.microsoft.com/office/powerpoint/2010/main" val="264653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2B5A-6C3B-46BB-97B8-06B980B8B196}"/>
              </a:ext>
            </a:extLst>
          </p:cNvPr>
          <p:cNvSpPr>
            <a:spLocks noGrp="1"/>
          </p:cNvSpPr>
          <p:nvPr>
            <p:ph type="title"/>
          </p:nvPr>
        </p:nvSpPr>
        <p:spPr/>
        <p:txBody>
          <a:bodyPr/>
          <a:lstStyle/>
          <a:p>
            <a:r>
              <a:rPr lang="en-GB" dirty="0">
                <a:solidFill>
                  <a:schemeClr val="accent6">
                    <a:lumMod val="75000"/>
                  </a:schemeClr>
                </a:solidFill>
              </a:rPr>
              <a:t>Shared Vocation</a:t>
            </a:r>
          </a:p>
        </p:txBody>
      </p:sp>
      <p:sp>
        <p:nvSpPr>
          <p:cNvPr id="3" name="Content Placeholder 2">
            <a:extLst>
              <a:ext uri="{FF2B5EF4-FFF2-40B4-BE49-F238E27FC236}">
                <a16:creationId xmlns:a16="http://schemas.microsoft.com/office/drawing/2014/main" id="{49A0DDB5-DD6E-47E0-B56A-C389172FC219}"/>
              </a:ext>
            </a:extLst>
          </p:cNvPr>
          <p:cNvSpPr>
            <a:spLocks noGrp="1"/>
          </p:cNvSpPr>
          <p:nvPr>
            <p:ph idx="1"/>
          </p:nvPr>
        </p:nvSpPr>
        <p:spPr/>
        <p:txBody>
          <a:bodyPr/>
          <a:lstStyle/>
          <a:p>
            <a:r>
              <a:rPr lang="en-GB" dirty="0"/>
              <a:t>Local churches have a distinctive vocation, and they are also the sum of a collection of individual vocations</a:t>
            </a:r>
          </a:p>
          <a:p>
            <a:endParaRPr lang="en-GB" dirty="0"/>
          </a:p>
          <a:p>
            <a:r>
              <a:rPr lang="en-GB" dirty="0"/>
              <a:t>Deaneries may have a distinctive vocation as well as being the sum of the vocation of each church</a:t>
            </a:r>
          </a:p>
          <a:p>
            <a:endParaRPr lang="en-GB" dirty="0"/>
          </a:p>
          <a:p>
            <a:r>
              <a:rPr lang="en-GB" dirty="0"/>
              <a:t>There is a real moment of opportunity as we learn from 2020 to work out what we can do together as deaneries, what our shared calling is</a:t>
            </a:r>
          </a:p>
        </p:txBody>
      </p:sp>
    </p:spTree>
    <p:extLst>
      <p:ext uri="{BB962C8B-B14F-4D97-AF65-F5344CB8AC3E}">
        <p14:creationId xmlns:p14="http://schemas.microsoft.com/office/powerpoint/2010/main" val="141296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40A6B-A7E4-45A5-9A1E-2FF001FCF151}"/>
              </a:ext>
            </a:extLst>
          </p:cNvPr>
          <p:cNvSpPr>
            <a:spLocks noGrp="1"/>
          </p:cNvSpPr>
          <p:nvPr>
            <p:ph type="title"/>
          </p:nvPr>
        </p:nvSpPr>
        <p:spPr/>
        <p:txBody>
          <a:bodyPr/>
          <a:lstStyle/>
          <a:p>
            <a:r>
              <a:rPr lang="en-GB" dirty="0">
                <a:solidFill>
                  <a:schemeClr val="accent6">
                    <a:lumMod val="75000"/>
                  </a:schemeClr>
                </a:solidFill>
              </a:rPr>
              <a:t>Space for Questions …</a:t>
            </a:r>
          </a:p>
        </p:txBody>
      </p:sp>
      <p:sp>
        <p:nvSpPr>
          <p:cNvPr id="3" name="Content Placeholder 2">
            <a:extLst>
              <a:ext uri="{FF2B5EF4-FFF2-40B4-BE49-F238E27FC236}">
                <a16:creationId xmlns:a16="http://schemas.microsoft.com/office/drawing/2014/main" id="{33DD9957-BAC7-440D-8705-2517F267A070}"/>
              </a:ext>
            </a:extLst>
          </p:cNvPr>
          <p:cNvSpPr>
            <a:spLocks noGrp="1"/>
          </p:cNvSpPr>
          <p:nvPr>
            <p:ph idx="1"/>
          </p:nvPr>
        </p:nvSpPr>
        <p:spPr>
          <a:xfrm>
            <a:off x="838200" y="2055018"/>
            <a:ext cx="10515600" cy="3812382"/>
          </a:xfrm>
        </p:spPr>
        <p:txBody>
          <a:bodyPr>
            <a:normAutofit/>
          </a:bodyPr>
          <a:lstStyle/>
          <a:p>
            <a:pPr marL="0" indent="0">
              <a:buNone/>
            </a:pPr>
            <a:endParaRPr lang="en-GB" dirty="0"/>
          </a:p>
          <a:p>
            <a:r>
              <a:rPr lang="en-GB" dirty="0"/>
              <a:t>How would you summarise the vocation of </a:t>
            </a:r>
            <a:r>
              <a:rPr lang="en-GB" i="1" dirty="0"/>
              <a:t>your </a:t>
            </a:r>
            <a:r>
              <a:rPr lang="en-GB" dirty="0"/>
              <a:t>church? </a:t>
            </a:r>
          </a:p>
          <a:p>
            <a:pPr marL="0" indent="0">
              <a:buNone/>
            </a:pPr>
            <a:endParaRPr lang="en-GB" dirty="0"/>
          </a:p>
          <a:p>
            <a:r>
              <a:rPr lang="en-GB" dirty="0"/>
              <a:t>What is its constant vocation, and what how is it called to live that out in the coming months?</a:t>
            </a:r>
          </a:p>
          <a:p>
            <a:endParaRPr lang="en-GB" dirty="0"/>
          </a:p>
          <a:p>
            <a:r>
              <a:rPr lang="en-GB" dirty="0"/>
              <a:t>How can your deanery help the different churches to live out their vocation?</a:t>
            </a:r>
          </a:p>
        </p:txBody>
      </p:sp>
    </p:spTree>
    <p:extLst>
      <p:ext uri="{BB962C8B-B14F-4D97-AF65-F5344CB8AC3E}">
        <p14:creationId xmlns:p14="http://schemas.microsoft.com/office/powerpoint/2010/main" val="2131712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1E6F-1171-42CE-BC45-B67797225535}"/>
              </a:ext>
            </a:extLst>
          </p:cNvPr>
          <p:cNvSpPr>
            <a:spLocks noGrp="1"/>
          </p:cNvSpPr>
          <p:nvPr>
            <p:ph type="title"/>
          </p:nvPr>
        </p:nvSpPr>
        <p:spPr/>
        <p:txBody>
          <a:bodyPr/>
          <a:lstStyle/>
          <a:p>
            <a:r>
              <a:rPr lang="en-GB" dirty="0">
                <a:solidFill>
                  <a:schemeClr val="accent2">
                    <a:lumMod val="50000"/>
                  </a:schemeClr>
                </a:solidFill>
              </a:rPr>
              <a:t>2. Have God’s people ever been in strange times before?</a:t>
            </a:r>
          </a:p>
        </p:txBody>
      </p:sp>
      <p:sp>
        <p:nvSpPr>
          <p:cNvPr id="3" name="Content Placeholder 2">
            <a:extLst>
              <a:ext uri="{FF2B5EF4-FFF2-40B4-BE49-F238E27FC236}">
                <a16:creationId xmlns:a16="http://schemas.microsoft.com/office/drawing/2014/main" id="{E8915D77-654E-48EF-8B62-CCFA0F86CBE9}"/>
              </a:ext>
            </a:extLst>
          </p:cNvPr>
          <p:cNvSpPr>
            <a:spLocks noGrp="1"/>
          </p:cNvSpPr>
          <p:nvPr>
            <p:ph idx="1"/>
          </p:nvPr>
        </p:nvSpPr>
        <p:spPr/>
        <p:txBody>
          <a:bodyPr>
            <a:normAutofit lnSpcReduction="10000"/>
          </a:bodyPr>
          <a:lstStyle/>
          <a:p>
            <a:endParaRPr lang="en-GB" dirty="0"/>
          </a:p>
          <a:p>
            <a:r>
              <a:rPr lang="en-GB" dirty="0"/>
              <a:t>Spoiler alert – the answer is yes </a:t>
            </a:r>
            <a:r>
              <a:rPr lang="en-GB" dirty="0">
                <a:sym typeface="Wingdings" panose="05000000000000000000" pitchFamily="2" charset="2"/>
              </a:rPr>
              <a:t></a:t>
            </a:r>
          </a:p>
          <a:p>
            <a:endParaRPr lang="en-GB" dirty="0">
              <a:sym typeface="Wingdings" panose="05000000000000000000" pitchFamily="2" charset="2"/>
            </a:endParaRPr>
          </a:p>
          <a:p>
            <a:r>
              <a:rPr lang="en-GB" dirty="0"/>
              <a:t>The Bible tells several meta or over-arching stories, such as how God constantly reminds the people that God is still present, faithful, and working salvation amongst them</a:t>
            </a:r>
          </a:p>
          <a:p>
            <a:endParaRPr lang="en-GB" dirty="0"/>
          </a:p>
          <a:p>
            <a:r>
              <a:rPr lang="en-GB" dirty="0"/>
              <a:t>Faith in God never prevents people from finding themselves in difficult places or times, but it does mean God is always present and there is hope. </a:t>
            </a:r>
          </a:p>
        </p:txBody>
      </p:sp>
    </p:spTree>
    <p:extLst>
      <p:ext uri="{BB962C8B-B14F-4D97-AF65-F5344CB8AC3E}">
        <p14:creationId xmlns:p14="http://schemas.microsoft.com/office/powerpoint/2010/main" val="2938564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7629</TotalTime>
  <Words>1310</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Moving on from lockdown …  Facing the next six months …    How can theology and the Bible help?</vt:lpstr>
      <vt:lpstr>Opening prayer</vt:lpstr>
      <vt:lpstr>Theological and Biblical Resources …</vt:lpstr>
      <vt:lpstr>Three resources to reflect on …</vt:lpstr>
      <vt:lpstr>1. Vocation</vt:lpstr>
      <vt:lpstr>The vocation of the church means …</vt:lpstr>
      <vt:lpstr>Shared Vocation</vt:lpstr>
      <vt:lpstr>Space for Questions …</vt:lpstr>
      <vt:lpstr>2. Have God’s people ever been in strange times before?</vt:lpstr>
      <vt:lpstr>PowerPoint Presentation</vt:lpstr>
      <vt:lpstr>Walter Brueggemann Message of the Psalms p.75</vt:lpstr>
      <vt:lpstr>PowerPoint Presentation</vt:lpstr>
      <vt:lpstr>3.Not getting stuck at the new normal</vt:lpstr>
      <vt:lpstr>PowerPoint Presentation</vt:lpstr>
      <vt:lpstr>Space for questions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on from the Lockdown …. the Theological Perspective”</dc:title>
  <dc:creator>Lindsey Hall</dc:creator>
  <cp:lastModifiedBy>Lindsey Hall</cp:lastModifiedBy>
  <cp:revision>24</cp:revision>
  <dcterms:created xsi:type="dcterms:W3CDTF">2020-09-02T15:37:35Z</dcterms:created>
  <dcterms:modified xsi:type="dcterms:W3CDTF">2020-09-23T20:04:55Z</dcterms:modified>
</cp:coreProperties>
</file>