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2" r:id="rId6"/>
    <p:sldId id="284" r:id="rId7"/>
    <p:sldId id="265" r:id="rId8"/>
    <p:sldId id="266" r:id="rId9"/>
    <p:sldId id="267" r:id="rId10"/>
    <p:sldId id="268" r:id="rId11"/>
    <p:sldId id="270" r:id="rId12"/>
    <p:sldId id="271" r:id="rId13"/>
    <p:sldId id="272" r:id="rId14"/>
    <p:sldId id="273" r:id="rId15"/>
    <p:sldId id="274" r:id="rId16"/>
    <p:sldId id="276" r:id="rId17"/>
    <p:sldId id="277" r:id="rId18"/>
    <p:sldId id="278" r:id="rId19"/>
    <p:sldId id="279" r:id="rId20"/>
    <p:sldId id="280" r:id="rId21"/>
    <p:sldId id="281" r:id="rId22"/>
    <p:sldId id="282" r:id="rId23"/>
    <p:sldId id="28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D95E"/>
    <a:srgbClr val="182E42"/>
    <a:srgbClr val="0055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03" autoAdjust="0"/>
    <p:restoredTop sz="86409" autoAdjust="0"/>
  </p:normalViewPr>
  <p:slideViewPr>
    <p:cSldViewPr snapToGrid="0">
      <p:cViewPr>
        <p:scale>
          <a:sx n="60" d="100"/>
          <a:sy n="60" d="100"/>
        </p:scale>
        <p:origin x="19" y="293"/>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182E4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9A72C-52B7-43E2-A0A6-8A5325F3DD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55746E4-1B64-45B4-A5A8-0F44415661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48010845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rgbClr val="182E4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24C7F-E3A5-4087-815B-B219A744C0D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B16CC04-25E2-4466-8245-5293905124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81574766"/>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rgbClr val="182E42"/>
        </a:solidFill>
        <a:effectLst/>
      </p:bgPr>
    </p:bg>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EAAF41-BA06-4ABD-907E-A434A06B014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3B84A0D-0987-4C5B-BD5C-6492F75BCE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7067509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182E4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A44C7-7469-4E7E-A4BB-D2E16D82C5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B5406D1-DA38-44CE-9FE5-92948F5814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8482768"/>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182E4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C88A6-4506-4950-9406-FEC3C8C10B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EDE366F-3C57-43CA-8A91-DFF0669993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227255406"/>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rgbClr val="182E4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11B05-D4C0-423A-A933-1A62EB32ECA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BF104CB-D0B6-42D2-A2C4-306552A02B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E0C5784-29FF-4942-87AB-AB3D0B5670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84446655"/>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rgbClr val="182E4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7680B-342D-4297-BE60-C86E5404620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30DC4C3-0B35-445D-99F1-E9D9DC6955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3587D8-4964-4BE9-ACC6-F2791EA807B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B474D7A-1605-4804-901F-A4FB8E0D3E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3DCAA8-30B7-4AA2-A8A1-FDDA2253A9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18145906"/>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rgbClr val="182E4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6377F-F7CC-4BFA-8455-6CE511962B95}"/>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88956926"/>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182E4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9461805"/>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rgbClr val="182E4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4DDD2-1FF6-4B36-901B-9F8D8BCBBE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B342F35-3B69-4BE0-9B0B-B3058D4641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7E8CB7B-C267-43AD-ADF3-77564031FF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80849414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rgbClr val="182E4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5565C-04BD-48AF-A88B-D95698444A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565A7B3-DD5F-43F3-A400-A42EE94A3A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7FA63CC-16C0-442A-9017-7DE8EE4081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746229532"/>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82E4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663477-F860-4A95-8159-66018A7FE9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128CE640-A9F5-4B9B-88A0-DE856D52E2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872661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xStyles>
    <p:titleStyle>
      <a:lvl1pPr algn="l" defTabSz="914400" rtl="0" eaLnBrk="1" latinLnBrk="0" hangingPunct="1">
        <a:lnSpc>
          <a:spcPct val="90000"/>
        </a:lnSpc>
        <a:spcBef>
          <a:spcPct val="0"/>
        </a:spcBef>
        <a:buNone/>
        <a:defRPr sz="4400" b="1" kern="1200">
          <a:solidFill>
            <a:schemeClr val="bg1">
              <a:lumMod val="9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ED95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ED95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ED95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ED95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ED95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81B7CB4D-8D18-41CF-AAD1-FD03E744EC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774" y="2447632"/>
            <a:ext cx="1882775" cy="195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id="{36CD2F87-0CFD-41DD-A1E8-02D2D95BD2D9}"/>
              </a:ext>
            </a:extLst>
          </p:cNvPr>
          <p:cNvCxnSpPr>
            <a:cxnSpLocks/>
          </p:cNvCxnSpPr>
          <p:nvPr/>
        </p:nvCxnSpPr>
        <p:spPr>
          <a:xfrm>
            <a:off x="3136490" y="3509963"/>
            <a:ext cx="8514736" cy="0"/>
          </a:xfrm>
          <a:prstGeom prst="line">
            <a:avLst/>
          </a:prstGeom>
          <a:ln w="76200">
            <a:solidFill>
              <a:srgbClr val="0055A4"/>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C6EBBB77-8B30-4A86-8A10-4FE3CE7905E0}"/>
              </a:ext>
            </a:extLst>
          </p:cNvPr>
          <p:cNvSpPr txBox="1"/>
          <p:nvPr/>
        </p:nvSpPr>
        <p:spPr>
          <a:xfrm>
            <a:off x="8554160" y="3671889"/>
            <a:ext cx="3097066" cy="646331"/>
          </a:xfrm>
          <a:prstGeom prst="rect">
            <a:avLst/>
          </a:prstGeom>
          <a:noFill/>
        </p:spPr>
        <p:txBody>
          <a:bodyPr wrap="none" rtlCol="0">
            <a:spAutoFit/>
          </a:bodyPr>
          <a:lstStyle/>
          <a:p>
            <a:r>
              <a:rPr lang="en-GB" sz="1800" u="none" strike="noStrike" spc="30" dirty="0">
                <a:solidFill>
                  <a:schemeClr val="bg1"/>
                </a:solidFill>
                <a:effectLst/>
              </a:rPr>
              <a:t>Rob Merchant @robmerchant</a:t>
            </a:r>
            <a:endParaRPr lang="en-GB" sz="1800" dirty="0">
              <a:solidFill>
                <a:schemeClr val="bg1"/>
              </a:solidFill>
              <a:effectLst/>
              <a:latin typeface="Courier New" panose="02070309020205020404" pitchFamily="49" charset="0"/>
              <a:ea typeface="Courier New" panose="02070309020205020404" pitchFamily="49" charset="0"/>
            </a:endParaRPr>
          </a:p>
          <a:p>
            <a:endParaRPr lang="en-GB" dirty="0">
              <a:solidFill>
                <a:schemeClr val="bg1"/>
              </a:solidFill>
            </a:endParaRPr>
          </a:p>
        </p:txBody>
      </p:sp>
      <p:sp>
        <p:nvSpPr>
          <p:cNvPr id="13" name="TextBox 12">
            <a:extLst>
              <a:ext uri="{FF2B5EF4-FFF2-40B4-BE49-F238E27FC236}">
                <a16:creationId xmlns:a16="http://schemas.microsoft.com/office/drawing/2014/main" id="{B9CDB73B-8EFA-42E0-86AA-6B5F3DFB8595}"/>
              </a:ext>
            </a:extLst>
          </p:cNvPr>
          <p:cNvSpPr txBox="1"/>
          <p:nvPr/>
        </p:nvSpPr>
        <p:spPr>
          <a:xfrm>
            <a:off x="8551660" y="6302477"/>
            <a:ext cx="3099566" cy="369332"/>
          </a:xfrm>
          <a:prstGeom prst="rect">
            <a:avLst/>
          </a:prstGeom>
          <a:noFill/>
        </p:spPr>
        <p:txBody>
          <a:bodyPr wrap="none" rtlCol="0">
            <a:spAutoFit/>
          </a:bodyPr>
          <a:lstStyle/>
          <a:p>
            <a:r>
              <a:rPr lang="en-GB" dirty="0">
                <a:solidFill>
                  <a:schemeClr val="bg1"/>
                </a:solidFill>
              </a:rPr>
              <a:t>stmellitus.ac.uk  |  @stmellitus</a:t>
            </a:r>
          </a:p>
        </p:txBody>
      </p:sp>
      <p:sp>
        <p:nvSpPr>
          <p:cNvPr id="15" name="TextBox 14">
            <a:extLst>
              <a:ext uri="{FF2B5EF4-FFF2-40B4-BE49-F238E27FC236}">
                <a16:creationId xmlns:a16="http://schemas.microsoft.com/office/drawing/2014/main" id="{2D7276C6-D85B-4E73-B2B9-0A853FD791AF}"/>
              </a:ext>
            </a:extLst>
          </p:cNvPr>
          <p:cNvSpPr txBox="1"/>
          <p:nvPr/>
        </p:nvSpPr>
        <p:spPr>
          <a:xfrm>
            <a:off x="3913082" y="2223329"/>
            <a:ext cx="7738144" cy="1203791"/>
          </a:xfrm>
          <a:prstGeom prst="rect">
            <a:avLst/>
          </a:prstGeom>
          <a:noFill/>
        </p:spPr>
        <p:txBody>
          <a:bodyPr wrap="none" rtlCol="0">
            <a:spAutoFit/>
          </a:bodyPr>
          <a:lstStyle/>
          <a:p>
            <a:pPr marR="12700" algn="r">
              <a:lnSpc>
                <a:spcPts val="4000"/>
              </a:lnSpc>
              <a:spcAft>
                <a:spcPts val="380"/>
              </a:spcAft>
            </a:pPr>
            <a:r>
              <a:rPr lang="en-GB" sz="4800" b="1" spc="25" dirty="0">
                <a:solidFill>
                  <a:srgbClr val="FED95E"/>
                </a:solidFill>
                <a:effectLst/>
              </a:rPr>
              <a:t>Mental Health &amp; Faithfulness</a:t>
            </a:r>
          </a:p>
          <a:p>
            <a:pPr marR="12700" algn="r">
              <a:lnSpc>
                <a:spcPts val="4000"/>
              </a:lnSpc>
              <a:spcAft>
                <a:spcPts val="4660"/>
              </a:spcAft>
            </a:pPr>
            <a:r>
              <a:rPr lang="en-GB" sz="4800" b="1" spc="25" dirty="0">
                <a:solidFill>
                  <a:srgbClr val="FED95E"/>
                </a:solidFill>
                <a:effectLst/>
              </a:rPr>
              <a:t>in an Age of Anxiety</a:t>
            </a:r>
          </a:p>
        </p:txBody>
      </p:sp>
    </p:spTree>
    <p:extLst>
      <p:ext uri="{BB962C8B-B14F-4D97-AF65-F5344CB8AC3E}">
        <p14:creationId xmlns:p14="http://schemas.microsoft.com/office/powerpoint/2010/main" val="367664290"/>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C7227-1E9B-4BB5-92BF-CF0A5C9003D3}"/>
              </a:ext>
            </a:extLst>
          </p:cNvPr>
          <p:cNvSpPr>
            <a:spLocks noGrp="1"/>
          </p:cNvSpPr>
          <p:nvPr>
            <p:ph type="title"/>
          </p:nvPr>
        </p:nvSpPr>
        <p:spPr/>
        <p:txBody>
          <a:bodyPr/>
          <a:lstStyle/>
          <a:p>
            <a:r>
              <a:rPr lang="en-GB" dirty="0"/>
              <a:t>Top tips</a:t>
            </a:r>
          </a:p>
        </p:txBody>
      </p:sp>
      <p:sp>
        <p:nvSpPr>
          <p:cNvPr id="3" name="Content Placeholder 2">
            <a:extLst>
              <a:ext uri="{FF2B5EF4-FFF2-40B4-BE49-F238E27FC236}">
                <a16:creationId xmlns:a16="http://schemas.microsoft.com/office/drawing/2014/main" id="{D565205C-B32A-4DFC-9640-828F7AF7AE1A}"/>
              </a:ext>
            </a:extLst>
          </p:cNvPr>
          <p:cNvSpPr>
            <a:spLocks noGrp="1"/>
          </p:cNvSpPr>
          <p:nvPr>
            <p:ph idx="1"/>
          </p:nvPr>
        </p:nvSpPr>
        <p:spPr/>
        <p:txBody>
          <a:bodyPr/>
          <a:lstStyle/>
          <a:p>
            <a:pPr lvl="0"/>
            <a:r>
              <a:rPr lang="en-GB" dirty="0"/>
              <a:t>Know the signs to spot</a:t>
            </a:r>
          </a:p>
          <a:p>
            <a:pPr lvl="0"/>
            <a:r>
              <a:rPr lang="en-GB" dirty="0"/>
              <a:t>Well being check up</a:t>
            </a:r>
          </a:p>
          <a:p>
            <a:pPr lvl="0"/>
            <a:r>
              <a:rPr lang="en-GB" dirty="0"/>
              <a:t>Stress bucket</a:t>
            </a:r>
          </a:p>
          <a:p>
            <a:pPr lvl="0"/>
            <a:r>
              <a:rPr lang="en-GB" dirty="0"/>
              <a:t>Online tools</a:t>
            </a:r>
          </a:p>
          <a:p>
            <a:pPr lvl="0"/>
            <a:r>
              <a:rPr lang="en-GB" dirty="0"/>
              <a:t>Mindfulness </a:t>
            </a:r>
          </a:p>
          <a:p>
            <a:pPr lvl="0"/>
            <a:r>
              <a:rPr lang="en-GB" dirty="0"/>
              <a:t>5,4,3,2,1</a:t>
            </a:r>
          </a:p>
          <a:p>
            <a:pPr lvl="0"/>
            <a:r>
              <a:rPr lang="en-GB" dirty="0"/>
              <a:t>Breathing</a:t>
            </a:r>
          </a:p>
        </p:txBody>
      </p:sp>
    </p:spTree>
    <p:extLst>
      <p:ext uri="{BB962C8B-B14F-4D97-AF65-F5344CB8AC3E}">
        <p14:creationId xmlns:p14="http://schemas.microsoft.com/office/powerpoint/2010/main" val="405867504"/>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78C0A-BB9E-494F-B8E1-BB02EBF40614}"/>
              </a:ext>
            </a:extLst>
          </p:cNvPr>
          <p:cNvSpPr>
            <a:spLocks noGrp="1"/>
          </p:cNvSpPr>
          <p:nvPr>
            <p:ph type="title"/>
          </p:nvPr>
        </p:nvSpPr>
        <p:spPr/>
        <p:txBody>
          <a:bodyPr/>
          <a:lstStyle/>
          <a:p>
            <a:r>
              <a:rPr lang="en-GB" dirty="0"/>
              <a:t>Mental health triggers can include:</a:t>
            </a:r>
          </a:p>
        </p:txBody>
      </p:sp>
      <p:sp>
        <p:nvSpPr>
          <p:cNvPr id="3" name="Content Placeholder 2">
            <a:extLst>
              <a:ext uri="{FF2B5EF4-FFF2-40B4-BE49-F238E27FC236}">
                <a16:creationId xmlns:a16="http://schemas.microsoft.com/office/drawing/2014/main" id="{569EEBE2-182F-4C35-A6B5-5D03AC0B0319}"/>
              </a:ext>
            </a:extLst>
          </p:cNvPr>
          <p:cNvSpPr>
            <a:spLocks noGrp="1"/>
          </p:cNvSpPr>
          <p:nvPr>
            <p:ph idx="1"/>
          </p:nvPr>
        </p:nvSpPr>
        <p:spPr/>
        <p:txBody>
          <a:bodyPr>
            <a:normAutofit/>
          </a:bodyPr>
          <a:lstStyle/>
          <a:p>
            <a:pPr lvl="0"/>
            <a:r>
              <a:rPr lang="en-GB" dirty="0"/>
              <a:t> Personal life changes e.g.</a:t>
            </a:r>
          </a:p>
          <a:p>
            <a:pPr lvl="1"/>
            <a:r>
              <a:rPr lang="en-GB" dirty="0"/>
              <a:t> Bereavement</a:t>
            </a:r>
          </a:p>
          <a:p>
            <a:pPr lvl="1"/>
            <a:r>
              <a:rPr lang="en-GB" dirty="0"/>
              <a:t> Relationship breakdown</a:t>
            </a:r>
          </a:p>
          <a:p>
            <a:pPr lvl="1"/>
            <a:r>
              <a:rPr lang="en-GB" dirty="0"/>
              <a:t> Having children</a:t>
            </a:r>
          </a:p>
          <a:p>
            <a:pPr lvl="1"/>
            <a:r>
              <a:rPr lang="en-GB" dirty="0"/>
              <a:t> Health scares or physical illness</a:t>
            </a:r>
          </a:p>
          <a:p>
            <a:pPr lvl="0"/>
            <a:r>
              <a:rPr lang="en-GB" dirty="0"/>
              <a:t> Changes at work e.g.</a:t>
            </a:r>
          </a:p>
          <a:p>
            <a:pPr lvl="1"/>
            <a:r>
              <a:rPr lang="en-GB" dirty="0"/>
              <a:t> Starting a new job</a:t>
            </a:r>
          </a:p>
          <a:p>
            <a:pPr lvl="1"/>
            <a:r>
              <a:rPr lang="en-GB" dirty="0"/>
              <a:t> Coping with an increased workload or promotion</a:t>
            </a:r>
          </a:p>
          <a:p>
            <a:pPr lvl="1"/>
            <a:r>
              <a:rPr lang="en-GB" dirty="0"/>
              <a:t> Poor relationships with colleagues or managers</a:t>
            </a:r>
          </a:p>
          <a:p>
            <a:pPr lvl="1"/>
            <a:r>
              <a:rPr lang="en-GB" dirty="0"/>
              <a:t> Redundancy, or fear of redundancy</a:t>
            </a:r>
          </a:p>
        </p:txBody>
      </p:sp>
    </p:spTree>
    <p:extLst>
      <p:ext uri="{BB962C8B-B14F-4D97-AF65-F5344CB8AC3E}">
        <p14:creationId xmlns:p14="http://schemas.microsoft.com/office/powerpoint/2010/main" val="1426842289"/>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EF300-024A-4B98-A465-59F5BEFFEC6A}"/>
              </a:ext>
            </a:extLst>
          </p:cNvPr>
          <p:cNvSpPr>
            <a:spLocks noGrp="1"/>
          </p:cNvSpPr>
          <p:nvPr>
            <p:ph type="title"/>
          </p:nvPr>
        </p:nvSpPr>
        <p:spPr/>
        <p:txBody>
          <a:bodyPr/>
          <a:lstStyle/>
          <a:p>
            <a:r>
              <a:rPr lang="en-GB" dirty="0"/>
              <a:t>Signs to spot</a:t>
            </a:r>
          </a:p>
        </p:txBody>
      </p:sp>
      <p:sp>
        <p:nvSpPr>
          <p:cNvPr id="3" name="Content Placeholder 2">
            <a:extLst>
              <a:ext uri="{FF2B5EF4-FFF2-40B4-BE49-F238E27FC236}">
                <a16:creationId xmlns:a16="http://schemas.microsoft.com/office/drawing/2014/main" id="{E38EB21D-6A65-4F35-810A-BDA1A7247D3D}"/>
              </a:ext>
            </a:extLst>
          </p:cNvPr>
          <p:cNvSpPr>
            <a:spLocks noGrp="1"/>
          </p:cNvSpPr>
          <p:nvPr>
            <p:ph idx="1"/>
          </p:nvPr>
        </p:nvSpPr>
        <p:spPr/>
        <p:txBody>
          <a:bodyPr/>
          <a:lstStyle/>
          <a:p>
            <a:pPr lvl="0"/>
            <a:r>
              <a:rPr lang="en-GB" dirty="0"/>
              <a:t> Physical can include:</a:t>
            </a:r>
          </a:p>
          <a:p>
            <a:pPr lvl="0"/>
            <a:r>
              <a:rPr lang="en-GB" dirty="0"/>
              <a:t> Frequent headaches or upset stomachs</a:t>
            </a:r>
          </a:p>
          <a:p>
            <a:pPr lvl="0"/>
            <a:r>
              <a:rPr lang="en-GB" dirty="0"/>
              <a:t> Suffering from frequent minor illnesses</a:t>
            </a:r>
          </a:p>
          <a:p>
            <a:pPr lvl="0"/>
            <a:r>
              <a:rPr lang="en-GB" dirty="0"/>
              <a:t> Difficulty sleeping or constant tiredness</a:t>
            </a:r>
          </a:p>
          <a:p>
            <a:pPr lvl="0"/>
            <a:r>
              <a:rPr lang="en-GB" dirty="0"/>
              <a:t> Being run down</a:t>
            </a:r>
          </a:p>
          <a:p>
            <a:pPr lvl="0"/>
            <a:r>
              <a:rPr lang="en-GB" dirty="0"/>
              <a:t> Lack of care over appearance</a:t>
            </a:r>
          </a:p>
          <a:p>
            <a:pPr lvl="0"/>
            <a:r>
              <a:rPr lang="en-GB" dirty="0"/>
              <a:t> Sudden weight loss or gain</a:t>
            </a:r>
          </a:p>
        </p:txBody>
      </p:sp>
    </p:spTree>
    <p:extLst>
      <p:ext uri="{BB962C8B-B14F-4D97-AF65-F5344CB8AC3E}">
        <p14:creationId xmlns:p14="http://schemas.microsoft.com/office/powerpoint/2010/main" val="286687235"/>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F0AAA-20FB-4714-85A5-8EB791520214}"/>
              </a:ext>
            </a:extLst>
          </p:cNvPr>
          <p:cNvSpPr>
            <a:spLocks noGrp="1"/>
          </p:cNvSpPr>
          <p:nvPr>
            <p:ph type="title"/>
          </p:nvPr>
        </p:nvSpPr>
        <p:spPr/>
        <p:txBody>
          <a:bodyPr/>
          <a:lstStyle/>
          <a:p>
            <a:r>
              <a:rPr lang="en-GB" dirty="0"/>
              <a:t>Signs to spot</a:t>
            </a:r>
          </a:p>
        </p:txBody>
      </p:sp>
      <p:sp>
        <p:nvSpPr>
          <p:cNvPr id="3" name="Content Placeholder 2">
            <a:extLst>
              <a:ext uri="{FF2B5EF4-FFF2-40B4-BE49-F238E27FC236}">
                <a16:creationId xmlns:a16="http://schemas.microsoft.com/office/drawing/2014/main" id="{86C20464-0FD1-4AFC-98E8-3F7AB66E3C34}"/>
              </a:ext>
            </a:extLst>
          </p:cNvPr>
          <p:cNvSpPr>
            <a:spLocks noGrp="1"/>
          </p:cNvSpPr>
          <p:nvPr>
            <p:ph idx="1"/>
          </p:nvPr>
        </p:nvSpPr>
        <p:spPr/>
        <p:txBody>
          <a:bodyPr>
            <a:normAutofit fontScale="85000" lnSpcReduction="20000"/>
          </a:bodyPr>
          <a:lstStyle/>
          <a:p>
            <a:pPr lvl="0"/>
            <a:r>
              <a:rPr lang="en-GB" dirty="0"/>
              <a:t>Emotional &amp; behavioural;</a:t>
            </a:r>
          </a:p>
          <a:p>
            <a:pPr lvl="0"/>
            <a:r>
              <a:rPr lang="en-GB" dirty="0"/>
              <a:t>Irritability, aggression or tearfulness</a:t>
            </a:r>
          </a:p>
          <a:p>
            <a:pPr lvl="0"/>
            <a:r>
              <a:rPr lang="en-GB" dirty="0"/>
              <a:t>Being withdrawn not participating in conversations or social activities</a:t>
            </a:r>
          </a:p>
          <a:p>
            <a:pPr lvl="0"/>
            <a:r>
              <a:rPr lang="en-GB" dirty="0"/>
              <a:t>Increased arguments with others</a:t>
            </a:r>
          </a:p>
          <a:p>
            <a:pPr lvl="0"/>
            <a:r>
              <a:rPr lang="en-GB" dirty="0"/>
              <a:t>Increased consumption of caffeine, alcohol, cigarettes or sedatives</a:t>
            </a:r>
          </a:p>
          <a:p>
            <a:pPr lvl="0"/>
            <a:r>
              <a:rPr lang="en-GB" dirty="0"/>
              <a:t>Indecision, inability to concentrate</a:t>
            </a:r>
          </a:p>
          <a:p>
            <a:pPr lvl="0"/>
            <a:r>
              <a:rPr lang="en-GB" dirty="0"/>
              <a:t>Erratic or socially unacceptable behaviour</a:t>
            </a:r>
          </a:p>
          <a:p>
            <a:pPr lvl="0"/>
            <a:r>
              <a:rPr lang="en-GB" dirty="0"/>
              <a:t>Being louder or more exuberant than usual</a:t>
            </a:r>
          </a:p>
          <a:p>
            <a:pPr lvl="0"/>
            <a:r>
              <a:rPr lang="en-GB" dirty="0"/>
              <a:t>Loss of confidence</a:t>
            </a:r>
          </a:p>
          <a:p>
            <a:pPr lvl="0"/>
            <a:r>
              <a:rPr lang="en-GB" dirty="0"/>
              <a:t>Difficulty remembering things</a:t>
            </a:r>
          </a:p>
          <a:p>
            <a:pPr lvl="0"/>
            <a:r>
              <a:rPr lang="en-GB" dirty="0"/>
              <a:t>Loss of humour. </a:t>
            </a:r>
          </a:p>
        </p:txBody>
      </p:sp>
    </p:spTree>
    <p:extLst>
      <p:ext uri="{BB962C8B-B14F-4D97-AF65-F5344CB8AC3E}">
        <p14:creationId xmlns:p14="http://schemas.microsoft.com/office/powerpoint/2010/main" val="2869287724"/>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a:extLst>
              <a:ext uri="{FF2B5EF4-FFF2-40B4-BE49-F238E27FC236}">
                <a16:creationId xmlns:a16="http://schemas.microsoft.com/office/drawing/2014/main" id="{B666E861-6D58-4871-8ED4-42EC3479A9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5953" y="69269"/>
            <a:ext cx="9440094" cy="671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7510712"/>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F13AE71-85BC-49CD-B4D7-168503595419}"/>
              </a:ext>
            </a:extLst>
          </p:cNvPr>
          <p:cNvSpPr>
            <a:spLocks noGrp="1"/>
          </p:cNvSpPr>
          <p:nvPr>
            <p:ph type="title"/>
          </p:nvPr>
        </p:nvSpPr>
        <p:spPr/>
        <p:txBody>
          <a:bodyPr/>
          <a:lstStyle/>
          <a:p>
            <a:endParaRPr lang="en-GB" dirty="0"/>
          </a:p>
        </p:txBody>
      </p:sp>
      <p:graphicFrame>
        <p:nvGraphicFramePr>
          <p:cNvPr id="7" name="Content Placeholder 6">
            <a:extLst>
              <a:ext uri="{FF2B5EF4-FFF2-40B4-BE49-F238E27FC236}">
                <a16:creationId xmlns:a16="http://schemas.microsoft.com/office/drawing/2014/main" id="{808AFAAD-4363-485A-9C68-489E35733BB9}"/>
              </a:ext>
            </a:extLst>
          </p:cNvPr>
          <p:cNvGraphicFramePr>
            <a:graphicFrameLocks noGrp="1"/>
          </p:cNvGraphicFramePr>
          <p:nvPr>
            <p:ph sz="half" idx="1"/>
            <p:extLst>
              <p:ext uri="{D42A27DB-BD31-4B8C-83A1-F6EECF244321}">
                <p14:modId xmlns:p14="http://schemas.microsoft.com/office/powerpoint/2010/main" val="4014309936"/>
              </p:ext>
            </p:extLst>
          </p:nvPr>
        </p:nvGraphicFramePr>
        <p:xfrm>
          <a:off x="1541417" y="3380264"/>
          <a:ext cx="2780211" cy="1242060"/>
        </p:xfrm>
        <a:graphic>
          <a:graphicData uri="http://schemas.openxmlformats.org/drawingml/2006/table">
            <a:tbl>
              <a:tblPr>
                <a:tableStyleId>{5C22544A-7EE6-4342-B048-85BDC9FD1C3A}</a:tableStyleId>
              </a:tblPr>
              <a:tblGrid>
                <a:gridCol w="2780211">
                  <a:extLst>
                    <a:ext uri="{9D8B030D-6E8A-4147-A177-3AD203B41FA5}">
                      <a16:colId xmlns:a16="http://schemas.microsoft.com/office/drawing/2014/main" val="4159714602"/>
                    </a:ext>
                  </a:extLst>
                </a:gridCol>
              </a:tblGrid>
              <a:tr h="1242060">
                <a:tc>
                  <a:txBody>
                    <a:bodyPr/>
                    <a:lstStyle/>
                    <a:p>
                      <a:pPr algn="ctr">
                        <a:lnSpc>
                          <a:spcPts val="4770"/>
                        </a:lnSpc>
                      </a:pPr>
                      <a:r>
                        <a:rPr lang="en-GB" sz="4800" spc="0" dirty="0">
                          <a:solidFill>
                            <a:srgbClr val="FED95E"/>
                          </a:solidFill>
                          <a:effectLst/>
                        </a:rPr>
                        <a:t>The stress bucket</a:t>
                      </a:r>
                      <a:endParaRPr lang="en-GB" sz="4800" dirty="0">
                        <a:solidFill>
                          <a:srgbClr val="FED95E"/>
                        </a:solidFill>
                        <a:effectLst/>
                        <a:latin typeface="Calibri" panose="020F0502020204030204" pitchFamily="34" charset="0"/>
                        <a:ea typeface="Calibri" panose="020F0502020204030204" pitchFamily="34" charset="0"/>
                      </a:endParaRPr>
                    </a:p>
                  </a:txBody>
                  <a:tcPr marL="0" marR="0" marT="0" marB="0">
                    <a:noFill/>
                  </a:tcPr>
                </a:tc>
                <a:extLst>
                  <a:ext uri="{0D108BD9-81ED-4DB2-BD59-A6C34878D82A}">
                    <a16:rowId xmlns:a16="http://schemas.microsoft.com/office/drawing/2014/main" val="4016244189"/>
                  </a:ext>
                </a:extLst>
              </a:tr>
            </a:tbl>
          </a:graphicData>
        </a:graphic>
      </p:graphicFrame>
      <p:sp>
        <p:nvSpPr>
          <p:cNvPr id="10" name="Content Placeholder 9">
            <a:extLst>
              <a:ext uri="{FF2B5EF4-FFF2-40B4-BE49-F238E27FC236}">
                <a16:creationId xmlns:a16="http://schemas.microsoft.com/office/drawing/2014/main" id="{9219E29E-BD24-4EDD-8553-F7485F29E1EB}"/>
              </a:ext>
            </a:extLst>
          </p:cNvPr>
          <p:cNvSpPr>
            <a:spLocks noGrp="1"/>
          </p:cNvSpPr>
          <p:nvPr>
            <p:ph sz="half" idx="2"/>
          </p:nvPr>
        </p:nvSpPr>
        <p:spPr/>
        <p:txBody>
          <a:bodyPr/>
          <a:lstStyle/>
          <a:p>
            <a:endParaRPr lang="en-GB"/>
          </a:p>
        </p:txBody>
      </p:sp>
      <p:pic>
        <p:nvPicPr>
          <p:cNvPr id="8193" name="Picture 1">
            <a:extLst>
              <a:ext uri="{FF2B5EF4-FFF2-40B4-BE49-F238E27FC236}">
                <a16:creationId xmlns:a16="http://schemas.microsoft.com/office/drawing/2014/main" id="{0C7B6E15-55A7-4F4F-951B-ABFF8C1079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1600" y="1428750"/>
            <a:ext cx="4622800" cy="514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3645753"/>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0BE352D-3669-454F-B604-FD483B91CB1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5C8FDE5-BF76-4714-96B6-2EDC2BEBD037}"/>
              </a:ext>
            </a:extLst>
          </p:cNvPr>
          <p:cNvSpPr>
            <a:spLocks noGrp="1"/>
          </p:cNvSpPr>
          <p:nvPr>
            <p:ph idx="1"/>
          </p:nvPr>
        </p:nvSpPr>
        <p:spPr/>
        <p:txBody>
          <a:bodyPr>
            <a:normAutofit/>
          </a:bodyPr>
          <a:lstStyle/>
          <a:p>
            <a:pPr lvl="0"/>
            <a:r>
              <a:rPr lang="en-GB" dirty="0"/>
              <a:t>https://www.nhs.uk/conditions/stress-anxietv-depression/mood-self-assessment/</a:t>
            </a:r>
          </a:p>
          <a:p>
            <a:pPr lvl="0"/>
            <a:r>
              <a:rPr lang="en-GB" dirty="0"/>
              <a:t>https://www.moodscope.com</a:t>
            </a:r>
          </a:p>
          <a:p>
            <a:pPr lvl="0"/>
            <a:r>
              <a:rPr lang="en-GB" dirty="0"/>
              <a:t>https://www.nhs.uk/apps-librarv/categorv/mental-health</a:t>
            </a:r>
          </a:p>
          <a:p>
            <a:pPr lvl="0"/>
            <a:r>
              <a:rPr lang="en-GB" dirty="0"/>
              <a:t>https://www.mind.org.uk</a:t>
            </a:r>
          </a:p>
          <a:p>
            <a:pPr lvl="0"/>
            <a:r>
              <a:rPr lang="en-GB" dirty="0"/>
              <a:t>https://www.time-to-change.org.uk</a:t>
            </a:r>
          </a:p>
          <a:p>
            <a:pPr lvl="0"/>
            <a:r>
              <a:rPr lang="en-GB" dirty="0"/>
              <a:t>https://www.mentalhealth.org.uk </a:t>
            </a:r>
          </a:p>
        </p:txBody>
      </p:sp>
    </p:spTree>
    <p:extLst>
      <p:ext uri="{BB962C8B-B14F-4D97-AF65-F5344CB8AC3E}">
        <p14:creationId xmlns:p14="http://schemas.microsoft.com/office/powerpoint/2010/main" val="1655039648"/>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5944D-7304-4DA1-8D6F-7E0E1D0F35AB}"/>
              </a:ext>
            </a:extLst>
          </p:cNvPr>
          <p:cNvSpPr>
            <a:spLocks noGrp="1"/>
          </p:cNvSpPr>
          <p:nvPr>
            <p:ph type="title"/>
          </p:nvPr>
        </p:nvSpPr>
        <p:spPr/>
        <p:txBody>
          <a:bodyPr/>
          <a:lstStyle/>
          <a:p>
            <a:pPr lvl="0"/>
            <a:r>
              <a:rPr lang="en-GB" dirty="0"/>
              <a:t>Mindfulness</a:t>
            </a:r>
          </a:p>
        </p:txBody>
      </p:sp>
      <p:sp>
        <p:nvSpPr>
          <p:cNvPr id="3" name="Content Placeholder 2">
            <a:extLst>
              <a:ext uri="{FF2B5EF4-FFF2-40B4-BE49-F238E27FC236}">
                <a16:creationId xmlns:a16="http://schemas.microsoft.com/office/drawing/2014/main" id="{BFC4FCC9-4234-4236-8798-A4BD0EFD2123}"/>
              </a:ext>
            </a:extLst>
          </p:cNvPr>
          <p:cNvSpPr>
            <a:spLocks noGrp="1"/>
          </p:cNvSpPr>
          <p:nvPr>
            <p:ph idx="1"/>
          </p:nvPr>
        </p:nvSpPr>
        <p:spPr/>
        <p:txBody>
          <a:bodyPr>
            <a:normAutofit/>
          </a:bodyPr>
          <a:lstStyle/>
          <a:p>
            <a:pPr marL="0" lvl="0" indent="0">
              <a:buNone/>
            </a:pPr>
            <a:r>
              <a:rPr lang="en-GB" dirty="0"/>
              <a:t>“....mindfulness can be described as being fully aware of your own experience in the present moment in a non-judgmental way. There are four vital strands to this definition: awareness, experience, the present moment, and non-judgment....”</a:t>
            </a:r>
          </a:p>
          <a:p>
            <a:pPr marL="0" lvl="0" indent="0">
              <a:buNone/>
            </a:pPr>
            <a:r>
              <a:rPr lang="en-GB" dirty="0"/>
              <a:t>“...many will... argue that something very similar to mindfulness has been around in the Christian tradition...We haven’t called it mindfulness. We’ve called it ‘silent prayer’ or ‘contemplative prayer’, </a:t>
            </a:r>
            <a:r>
              <a:rPr lang="en-GB" dirty="0" err="1"/>
              <a:t>‘the</a:t>
            </a:r>
            <a:r>
              <a:rPr lang="en-GB" dirty="0"/>
              <a:t> desert tradition’, or ‘mystical theology’....”</a:t>
            </a:r>
          </a:p>
          <a:p>
            <a:pPr marL="0" lvl="0" indent="0" algn="r">
              <a:buNone/>
            </a:pPr>
            <a:r>
              <a:rPr lang="en-GB" sz="2000" dirty="0">
                <a:solidFill>
                  <a:schemeClr val="bg1">
                    <a:lumMod val="85000"/>
                  </a:schemeClr>
                </a:solidFill>
              </a:rPr>
              <a:t>Tim Stead, Mindfulness &amp; Christian Spirituality: Making space for God, SPCK, p6, p18</a:t>
            </a:r>
          </a:p>
        </p:txBody>
      </p:sp>
    </p:spTree>
    <p:extLst>
      <p:ext uri="{BB962C8B-B14F-4D97-AF65-F5344CB8AC3E}">
        <p14:creationId xmlns:p14="http://schemas.microsoft.com/office/powerpoint/2010/main" val="972702290"/>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365F4-C821-4B9E-A701-306D6FFF61D7}"/>
              </a:ext>
            </a:extLst>
          </p:cNvPr>
          <p:cNvSpPr>
            <a:spLocks noGrp="1"/>
          </p:cNvSpPr>
          <p:nvPr>
            <p:ph type="title"/>
          </p:nvPr>
        </p:nvSpPr>
        <p:spPr/>
        <p:txBody>
          <a:bodyPr/>
          <a:lstStyle/>
          <a:p>
            <a:r>
              <a:rPr lang="en-GB" dirty="0"/>
              <a:t>5-4-3-2-1 Coping Technique for Anxiety</a:t>
            </a:r>
          </a:p>
        </p:txBody>
      </p:sp>
      <p:sp>
        <p:nvSpPr>
          <p:cNvPr id="3" name="Content Placeholder 2">
            <a:extLst>
              <a:ext uri="{FF2B5EF4-FFF2-40B4-BE49-F238E27FC236}">
                <a16:creationId xmlns:a16="http://schemas.microsoft.com/office/drawing/2014/main" id="{1DA2ABF9-2A15-4DCD-8C41-EFD0247A4F24}"/>
              </a:ext>
            </a:extLst>
          </p:cNvPr>
          <p:cNvSpPr>
            <a:spLocks noGrp="1"/>
          </p:cNvSpPr>
          <p:nvPr>
            <p:ph idx="1"/>
          </p:nvPr>
        </p:nvSpPr>
        <p:spPr/>
        <p:txBody>
          <a:bodyPr>
            <a:normAutofit lnSpcReduction="10000"/>
          </a:bodyPr>
          <a:lstStyle/>
          <a:p>
            <a:pPr lvl="0"/>
            <a:r>
              <a:rPr lang="en-GB" sz="3600" dirty="0"/>
              <a:t>5: Acknowledge FIVE things you see around you. It could be a pen, a spot on the ceiling, anything in your surroundings.</a:t>
            </a:r>
          </a:p>
          <a:p>
            <a:pPr lvl="0"/>
            <a:r>
              <a:rPr lang="en-GB" sz="3600" dirty="0"/>
              <a:t>4: Acknowledge FOUR things you can touch around you. ...</a:t>
            </a:r>
          </a:p>
          <a:p>
            <a:pPr lvl="0"/>
            <a:r>
              <a:rPr lang="en-GB" sz="3600" dirty="0"/>
              <a:t>3: Acknowledge THREE things you hear. ...</a:t>
            </a:r>
          </a:p>
          <a:p>
            <a:pPr lvl="0"/>
            <a:r>
              <a:rPr lang="en-GB" sz="3600" dirty="0"/>
              <a:t>2: Acknowledge TWO things you can smell. ...</a:t>
            </a:r>
          </a:p>
          <a:p>
            <a:pPr lvl="0"/>
            <a:r>
              <a:rPr lang="en-GB" sz="3600" dirty="0"/>
              <a:t>1: Acknowledge ONE thing you can taste.</a:t>
            </a:r>
          </a:p>
        </p:txBody>
      </p:sp>
    </p:spTree>
    <p:extLst>
      <p:ext uri="{BB962C8B-B14F-4D97-AF65-F5344CB8AC3E}">
        <p14:creationId xmlns:p14="http://schemas.microsoft.com/office/powerpoint/2010/main" val="4055297850"/>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32F37-00F3-4205-86BF-946CB204073E}"/>
              </a:ext>
            </a:extLst>
          </p:cNvPr>
          <p:cNvSpPr>
            <a:spLocks noGrp="1"/>
          </p:cNvSpPr>
          <p:nvPr>
            <p:ph type="title"/>
          </p:nvPr>
        </p:nvSpPr>
        <p:spPr/>
        <p:txBody>
          <a:bodyPr/>
          <a:lstStyle/>
          <a:p>
            <a:r>
              <a:rPr lang="en-GB" dirty="0"/>
              <a:t>Breathing</a:t>
            </a:r>
          </a:p>
        </p:txBody>
      </p:sp>
      <p:sp>
        <p:nvSpPr>
          <p:cNvPr id="3" name="Content Placeholder 2">
            <a:extLst>
              <a:ext uri="{FF2B5EF4-FFF2-40B4-BE49-F238E27FC236}">
                <a16:creationId xmlns:a16="http://schemas.microsoft.com/office/drawing/2014/main" id="{8E3AE5EE-CF4F-4C9E-8BB0-A481BCDD9FBE}"/>
              </a:ext>
            </a:extLst>
          </p:cNvPr>
          <p:cNvSpPr>
            <a:spLocks noGrp="1"/>
          </p:cNvSpPr>
          <p:nvPr>
            <p:ph idx="1"/>
          </p:nvPr>
        </p:nvSpPr>
        <p:spPr/>
        <p:txBody>
          <a:bodyPr>
            <a:normAutofit fontScale="92500" lnSpcReduction="10000"/>
          </a:bodyPr>
          <a:lstStyle/>
          <a:p>
            <a:pPr marL="0" lvl="0" indent="0">
              <a:buNone/>
            </a:pPr>
            <a:r>
              <a:rPr lang="en-GB" sz="3200" dirty="0"/>
              <a:t>Lots of good recommendations, to try is on:</a:t>
            </a:r>
            <a:br>
              <a:rPr lang="en-GB" sz="3200" dirty="0"/>
            </a:br>
            <a:endParaRPr lang="en-GB" sz="3200" dirty="0"/>
          </a:p>
          <a:p>
            <a:pPr lvl="0"/>
            <a:r>
              <a:rPr lang="en-GB" sz="3200" dirty="0"/>
              <a:t>https://www.nhs.uk/conditions/stress-anxiety-depression/ways-relieve-stress/</a:t>
            </a:r>
            <a:br>
              <a:rPr lang="en-GB" sz="3200" dirty="0"/>
            </a:br>
            <a:endParaRPr lang="en-GB" sz="3200" dirty="0"/>
          </a:p>
          <a:p>
            <a:pPr lvl="0"/>
            <a:r>
              <a:rPr lang="en-GB" sz="3200" dirty="0"/>
              <a:t>4-7-8 breathing (4 inhale, 7 hold, 8 exhale)</a:t>
            </a:r>
            <a:br>
              <a:rPr lang="en-GB" sz="3200" dirty="0"/>
            </a:br>
            <a:endParaRPr lang="en-GB" sz="3200" dirty="0"/>
          </a:p>
          <a:p>
            <a:pPr marL="0" lvl="0" indent="0">
              <a:buNone/>
            </a:pPr>
            <a:r>
              <a:rPr lang="en-GB" sz="3200" dirty="0"/>
              <a:t>7 then the Lord God formed man from the dust of the ground, and breathed into his nostrils the breath of life; and the man became a living being. (Genesis 2.7, NRSV)</a:t>
            </a:r>
          </a:p>
        </p:txBody>
      </p:sp>
    </p:spTree>
    <p:extLst>
      <p:ext uri="{BB962C8B-B14F-4D97-AF65-F5344CB8AC3E}">
        <p14:creationId xmlns:p14="http://schemas.microsoft.com/office/powerpoint/2010/main" val="323991760"/>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1FB8292A-AC70-4562-8404-EB7612DF65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81" y="525462"/>
            <a:ext cx="12085638" cy="580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7235768"/>
      </p:ext>
    </p:extLst>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33C94-C358-4D9E-A0CF-32C1EB5AAC55}"/>
              </a:ext>
            </a:extLst>
          </p:cNvPr>
          <p:cNvSpPr>
            <a:spLocks noGrp="1"/>
          </p:cNvSpPr>
          <p:nvPr>
            <p:ph type="title"/>
          </p:nvPr>
        </p:nvSpPr>
        <p:spPr/>
        <p:txBody>
          <a:bodyPr/>
          <a:lstStyle/>
          <a:p>
            <a:r>
              <a:rPr lang="en-GB" dirty="0"/>
              <a:t>Break out rooms</a:t>
            </a:r>
          </a:p>
        </p:txBody>
      </p:sp>
      <p:sp>
        <p:nvSpPr>
          <p:cNvPr id="3" name="Content Placeholder 2">
            <a:extLst>
              <a:ext uri="{FF2B5EF4-FFF2-40B4-BE49-F238E27FC236}">
                <a16:creationId xmlns:a16="http://schemas.microsoft.com/office/drawing/2014/main" id="{185C49DC-A397-46AF-850D-D0E2C0A1B498}"/>
              </a:ext>
            </a:extLst>
          </p:cNvPr>
          <p:cNvSpPr>
            <a:spLocks noGrp="1"/>
          </p:cNvSpPr>
          <p:nvPr>
            <p:ph idx="1"/>
          </p:nvPr>
        </p:nvSpPr>
        <p:spPr/>
        <p:txBody>
          <a:bodyPr>
            <a:normAutofit/>
          </a:bodyPr>
          <a:lstStyle/>
          <a:p>
            <a:pPr lvl="0"/>
            <a:r>
              <a:rPr lang="en-GB" sz="3600" i="1" dirty="0"/>
              <a:t>Groups of 3-4</a:t>
            </a:r>
          </a:p>
          <a:p>
            <a:pPr lvl="0"/>
            <a:r>
              <a:rPr lang="en-GB" sz="3600" i="1" dirty="0"/>
              <a:t>5 minutes</a:t>
            </a:r>
          </a:p>
          <a:p>
            <a:pPr lvl="0"/>
            <a:r>
              <a:rPr lang="en-GB" sz="3600" i="1" dirty="0"/>
              <a:t>Sharing our own ‘top tips; what has sustained you?</a:t>
            </a:r>
          </a:p>
          <a:p>
            <a:pPr marL="0" lvl="0" indent="0">
              <a:buNone/>
            </a:pPr>
            <a:r>
              <a:rPr lang="en-GB" sz="3600" dirty="0">
                <a:solidFill>
                  <a:schemeClr val="bg1">
                    <a:lumMod val="85000"/>
                  </a:schemeClr>
                </a:solidFill>
              </a:rPr>
              <a:t>This is an opportunity to encourage by noticing what we have found helpful and to wonder what we might try. </a:t>
            </a:r>
          </a:p>
        </p:txBody>
      </p:sp>
    </p:spTree>
    <p:extLst>
      <p:ext uri="{BB962C8B-B14F-4D97-AF65-F5344CB8AC3E}">
        <p14:creationId xmlns:p14="http://schemas.microsoft.com/office/powerpoint/2010/main" val="4030525009"/>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96058-BFFE-4B77-960D-37A1BBA1FAFE}"/>
              </a:ext>
            </a:extLst>
          </p:cNvPr>
          <p:cNvSpPr>
            <a:spLocks noGrp="1"/>
          </p:cNvSpPr>
          <p:nvPr>
            <p:ph type="title"/>
          </p:nvPr>
        </p:nvSpPr>
        <p:spPr/>
        <p:txBody>
          <a:bodyPr/>
          <a:lstStyle/>
          <a:p>
            <a:r>
              <a:rPr lang="en-GB" dirty="0"/>
              <a:t>Hope &amp; the eschatological disciple...</a:t>
            </a:r>
          </a:p>
        </p:txBody>
      </p:sp>
      <p:sp>
        <p:nvSpPr>
          <p:cNvPr id="3" name="Content Placeholder 2">
            <a:extLst>
              <a:ext uri="{FF2B5EF4-FFF2-40B4-BE49-F238E27FC236}">
                <a16:creationId xmlns:a16="http://schemas.microsoft.com/office/drawing/2014/main" id="{B4865B90-36F4-4092-9F76-7D43DD29AFE6}"/>
              </a:ext>
            </a:extLst>
          </p:cNvPr>
          <p:cNvSpPr>
            <a:spLocks noGrp="1"/>
          </p:cNvSpPr>
          <p:nvPr>
            <p:ph idx="1"/>
          </p:nvPr>
        </p:nvSpPr>
        <p:spPr/>
        <p:txBody>
          <a:bodyPr>
            <a:noAutofit/>
          </a:bodyPr>
          <a:lstStyle/>
          <a:p>
            <a:pPr marL="0" lvl="0" indent="0">
              <a:buNone/>
            </a:pPr>
            <a:r>
              <a:rPr lang="en-GB" sz="3200" b="1" dirty="0"/>
              <a:t>5 </a:t>
            </a:r>
            <a:r>
              <a:rPr lang="en-GB" sz="3200" dirty="0"/>
              <a:t>Therefore, since we are justified by faith, we have peace with God through our Lord Jesus Christ,2through whom we have obtained access to this grace in which we stand; and we boast in our hope of sharing the glory of God.3 And not only that, but we also boast in our sufferings, knowing that suffering produces endurance,4and endurance produces character, and character produces hope,5 and hope does not disappoint us, because God's love has been poured into our hearts through the Holy Spirit that has been given to us.</a:t>
            </a:r>
          </a:p>
          <a:p>
            <a:pPr marL="0" lvl="0" indent="0" algn="r">
              <a:buNone/>
            </a:pPr>
            <a:r>
              <a:rPr lang="en-GB" sz="3200" i="1" dirty="0"/>
              <a:t>(Romans 5.1-5, NRSV)</a:t>
            </a:r>
          </a:p>
        </p:txBody>
      </p:sp>
    </p:spTree>
    <p:extLst>
      <p:ext uri="{BB962C8B-B14F-4D97-AF65-F5344CB8AC3E}">
        <p14:creationId xmlns:p14="http://schemas.microsoft.com/office/powerpoint/2010/main" val="3358411450"/>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a:extLst>
              <a:ext uri="{FF2B5EF4-FFF2-40B4-BE49-F238E27FC236}">
                <a16:creationId xmlns:a16="http://schemas.microsoft.com/office/drawing/2014/main" id="{948F8027-006C-4307-AE8A-9B15155C0F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006" y="115340"/>
            <a:ext cx="11773988" cy="6627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5878452"/>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a:extLst>
              <a:ext uri="{FF2B5EF4-FFF2-40B4-BE49-F238E27FC236}">
                <a16:creationId xmlns:a16="http://schemas.microsoft.com/office/drawing/2014/main" id="{04769B3F-B70E-49B4-9BDD-D94FAC57C0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5887" y="12700"/>
            <a:ext cx="4340225" cy="683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131084C3-55FF-4746-8A36-46D8538A55EB}"/>
              </a:ext>
            </a:extLst>
          </p:cNvPr>
          <p:cNvSpPr txBox="1"/>
          <p:nvPr/>
        </p:nvSpPr>
        <p:spPr>
          <a:xfrm>
            <a:off x="8282274" y="2644170"/>
            <a:ext cx="3450061" cy="1569660"/>
          </a:xfrm>
          <a:prstGeom prst="rect">
            <a:avLst/>
          </a:prstGeom>
          <a:noFill/>
        </p:spPr>
        <p:txBody>
          <a:bodyPr wrap="square" rtlCol="0">
            <a:spAutoFit/>
          </a:bodyPr>
          <a:lstStyle/>
          <a:p>
            <a:r>
              <a:rPr lang="en-GB" sz="3200" spc="35" dirty="0">
                <a:solidFill>
                  <a:schemeClr val="bg1">
                    <a:lumMod val="85000"/>
                  </a:schemeClr>
                </a:solidFill>
              </a:rPr>
              <a:t>Caravaggio: </a:t>
            </a:r>
            <a:br>
              <a:rPr lang="en-GB" sz="3200" spc="35" dirty="0">
                <a:solidFill>
                  <a:schemeClr val="bg1">
                    <a:lumMod val="85000"/>
                  </a:schemeClr>
                </a:solidFill>
              </a:rPr>
            </a:br>
            <a:r>
              <a:rPr lang="en-GB" sz="3200" spc="35" dirty="0">
                <a:solidFill>
                  <a:schemeClr val="bg1">
                    <a:lumMod val="85000"/>
                  </a:schemeClr>
                </a:solidFill>
              </a:rPr>
              <a:t>Pilgrim’s Madonna, 1604</a:t>
            </a:r>
            <a:endParaRPr lang="en-GB" sz="3200" spc="35" dirty="0">
              <a:solidFill>
                <a:schemeClr val="bg1">
                  <a:lumMod val="85000"/>
                </a:schemeClr>
              </a:solidFill>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104655796"/>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FCFF7-7947-4F3A-9FC8-75890F021DDA}"/>
              </a:ext>
            </a:extLst>
          </p:cNvPr>
          <p:cNvSpPr>
            <a:spLocks noGrp="1"/>
          </p:cNvSpPr>
          <p:nvPr>
            <p:ph type="title"/>
          </p:nvPr>
        </p:nvSpPr>
        <p:spPr/>
        <p:txBody>
          <a:bodyPr/>
          <a:lstStyle/>
          <a:p>
            <a:r>
              <a:rPr lang="en-GB" sz="4400" u="none" strike="noStrike" spc="5" dirty="0">
                <a:effectLst/>
              </a:rPr>
              <a:t>Break out rooms</a:t>
            </a:r>
            <a:endParaRPr lang="en-GB" dirty="0"/>
          </a:p>
        </p:txBody>
      </p:sp>
      <p:sp>
        <p:nvSpPr>
          <p:cNvPr id="10" name="Content Placeholder 9">
            <a:extLst>
              <a:ext uri="{FF2B5EF4-FFF2-40B4-BE49-F238E27FC236}">
                <a16:creationId xmlns:a16="http://schemas.microsoft.com/office/drawing/2014/main" id="{2A9A314C-EA79-4FA2-A817-726CFC18B8E2}"/>
              </a:ext>
            </a:extLst>
          </p:cNvPr>
          <p:cNvSpPr>
            <a:spLocks noGrp="1"/>
          </p:cNvSpPr>
          <p:nvPr>
            <p:ph idx="1"/>
          </p:nvPr>
        </p:nvSpPr>
        <p:spPr/>
        <p:txBody>
          <a:bodyPr>
            <a:normAutofit/>
          </a:bodyPr>
          <a:lstStyle/>
          <a:p>
            <a:pPr>
              <a:lnSpc>
                <a:spcPts val="3300"/>
              </a:lnSpc>
              <a:spcAft>
                <a:spcPts val="1410"/>
              </a:spcAft>
              <a:buClr>
                <a:srgbClr val="FED95E"/>
              </a:buClr>
              <a:buSzPts val="3300"/>
            </a:pPr>
            <a:r>
              <a:rPr lang="en-GB" sz="2800" u="none" strike="noStrike" spc="0" dirty="0">
                <a:effectLst/>
              </a:rPr>
              <a:t>Groups of 3-4</a:t>
            </a:r>
            <a:endParaRPr lang="en-GB" sz="1050" u="none" strike="noStrike" spc="0" dirty="0">
              <a:effectLst/>
            </a:endParaRPr>
          </a:p>
          <a:p>
            <a:pPr>
              <a:lnSpc>
                <a:spcPts val="3300"/>
              </a:lnSpc>
              <a:spcAft>
                <a:spcPts val="990"/>
              </a:spcAft>
              <a:buClr>
                <a:srgbClr val="FED95E"/>
              </a:buClr>
              <a:buSzPts val="3300"/>
            </a:pPr>
            <a:r>
              <a:rPr lang="en-GB" sz="2800" u="none" strike="noStrike" spc="0" dirty="0">
                <a:effectLst/>
              </a:rPr>
              <a:t> 5 minutes</a:t>
            </a:r>
            <a:endParaRPr lang="en-GB" sz="1050" u="none" strike="noStrike" spc="0" dirty="0">
              <a:effectLst/>
            </a:endParaRPr>
          </a:p>
          <a:p>
            <a:pPr marR="431800">
              <a:lnSpc>
                <a:spcPts val="3900"/>
              </a:lnSpc>
              <a:spcAft>
                <a:spcPts val="5820"/>
              </a:spcAft>
              <a:buClr>
                <a:srgbClr val="FED95E"/>
              </a:buClr>
              <a:buSzPts val="3300"/>
            </a:pPr>
            <a:r>
              <a:rPr lang="en-GB" sz="2800" u="none" strike="noStrike" spc="0" dirty="0">
                <a:effectLst/>
              </a:rPr>
              <a:t> Who are you / where are you as you journey down the mountain?</a:t>
            </a:r>
            <a:endParaRPr lang="en-GB" sz="1050" u="none" strike="noStrike" spc="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p>
            <a:pPr marL="0" indent="0">
              <a:buNone/>
            </a:pPr>
            <a:r>
              <a:rPr kumimoji="0" lang="en-GB" altLang="en-US" sz="2800" b="0" i="1" u="none" strike="noStrike" cap="none" normalizeH="0" baseline="0" dirty="0">
                <a:ln>
                  <a:noFill/>
                </a:ln>
                <a:solidFill>
                  <a:schemeClr val="bg1">
                    <a:lumMod val="85000"/>
                  </a:schemeClr>
                </a:solidFill>
                <a:effectLst/>
                <a:latin typeface="Arial" panose="020B0604020202020204" pitchFamily="34" charset="0"/>
                <a:ea typeface="Arial" panose="020B0604020202020204" pitchFamily="34" charset="0"/>
                <a:cs typeface="Arial" panose="020B0604020202020204" pitchFamily="34" charset="0"/>
              </a:rPr>
              <a:t>This is a quick ‘snap-shot’ moment &amp; using story &amp; image means we don’t need to get too personal to quickly.</a:t>
            </a:r>
            <a:r>
              <a:rPr kumimoji="0" lang="en-GB" altLang="en-US" sz="900" b="0" i="1" u="none" strike="noStrike" cap="none" normalizeH="0" baseline="0" dirty="0">
                <a:ln>
                  <a:noFill/>
                </a:ln>
                <a:solidFill>
                  <a:schemeClr val="bg1">
                    <a:lumMod val="85000"/>
                  </a:schemeClr>
                </a:solidFill>
                <a:effectLst/>
              </a:rPr>
              <a:t> </a:t>
            </a:r>
            <a:endParaRPr kumimoji="0" lang="en-GB" altLang="en-US" sz="2000" b="0" i="1" u="none" strike="noStrike" cap="none" normalizeH="0" baseline="0" dirty="0">
              <a:ln>
                <a:noFill/>
              </a:ln>
              <a:solidFill>
                <a:schemeClr val="bg1">
                  <a:lumMod val="85000"/>
                </a:schemeClr>
              </a:solidFill>
              <a:effectLst/>
              <a:latin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3993424845"/>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241F8-B746-44E7-A5AC-B121FFFB13D6}"/>
              </a:ext>
            </a:extLst>
          </p:cNvPr>
          <p:cNvSpPr>
            <a:spLocks noGrp="1"/>
          </p:cNvSpPr>
          <p:nvPr>
            <p:ph type="title"/>
          </p:nvPr>
        </p:nvSpPr>
        <p:spPr/>
        <p:txBody>
          <a:bodyPr/>
          <a:lstStyle/>
          <a:p>
            <a:pPr lvl="0"/>
            <a:r>
              <a:rPr lang="en-GB" dirty="0"/>
              <a:t>Honesty... we all carry our own story</a:t>
            </a:r>
          </a:p>
        </p:txBody>
      </p:sp>
      <p:sp>
        <p:nvSpPr>
          <p:cNvPr id="3" name="Content Placeholder 2">
            <a:extLst>
              <a:ext uri="{FF2B5EF4-FFF2-40B4-BE49-F238E27FC236}">
                <a16:creationId xmlns:a16="http://schemas.microsoft.com/office/drawing/2014/main" id="{E47E3FEA-84E6-4A6D-814B-705C395E1F15}"/>
              </a:ext>
            </a:extLst>
          </p:cNvPr>
          <p:cNvSpPr>
            <a:spLocks noGrp="1"/>
          </p:cNvSpPr>
          <p:nvPr>
            <p:ph idx="1"/>
          </p:nvPr>
        </p:nvSpPr>
        <p:spPr/>
        <p:txBody>
          <a:bodyPr>
            <a:normAutofit/>
          </a:bodyPr>
          <a:lstStyle/>
          <a:p>
            <a:pPr marL="0" lvl="0" indent="0">
              <a:buNone/>
            </a:pPr>
            <a:r>
              <a:rPr lang="en-GB" dirty="0"/>
              <a:t>"It is God's grace that is first... we do not change in order to experience grace. God meets us where we are and in his peace our pain can surface and he meets us in our woundedness. Because of God's grace we do not have to conform and perform for acceptance. These aspects of... teaching had a profound effect on me. The pain of wounds surfaced more strongly and I gained a freedom to be who I am without having to perform ana pretend. I am not ashamed of being me any more. The process was long, slow and very painful at times. Of course, it is not complete."</a:t>
            </a:r>
          </a:p>
          <a:p>
            <a:pPr marL="0" indent="0" algn="r">
              <a:buNone/>
            </a:pPr>
            <a:r>
              <a:rPr lang="en-GB" sz="1900" dirty="0">
                <a:solidFill>
                  <a:schemeClr val="bg1">
                    <a:lumMod val="85000"/>
                  </a:schemeClr>
                </a:solidFill>
              </a:rPr>
              <a:t>A correspondent quoted in Stephen Pattison, Shame: Theory, Therapy, Theology, 2000,</a:t>
            </a:r>
          </a:p>
          <a:p>
            <a:pPr marL="0" indent="0" algn="r">
              <a:buNone/>
            </a:pPr>
            <a:r>
              <a:rPr lang="en-GB" sz="1900" dirty="0">
                <a:solidFill>
                  <a:schemeClr val="bg1">
                    <a:lumMod val="85000"/>
                  </a:schemeClr>
                </a:solidFill>
              </a:rPr>
              <a:t>Cambridge University Press, p274</a:t>
            </a:r>
            <a:endParaRPr lang="en-GB" dirty="0"/>
          </a:p>
        </p:txBody>
      </p:sp>
    </p:spTree>
    <p:extLst>
      <p:ext uri="{BB962C8B-B14F-4D97-AF65-F5344CB8AC3E}">
        <p14:creationId xmlns:p14="http://schemas.microsoft.com/office/powerpoint/2010/main" val="1141334252"/>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E5E4369-4586-4B92-8E5C-8C570F069682}"/>
              </a:ext>
            </a:extLst>
          </p:cNvPr>
          <p:cNvSpPr>
            <a:spLocks noGrp="1"/>
          </p:cNvSpPr>
          <p:nvPr>
            <p:ph type="title"/>
          </p:nvPr>
        </p:nvSpPr>
        <p:spPr/>
        <p:txBody>
          <a:bodyPr/>
          <a:lstStyle/>
          <a:p>
            <a:endParaRPr lang="en-GB" dirty="0"/>
          </a:p>
        </p:txBody>
      </p:sp>
      <p:sp>
        <p:nvSpPr>
          <p:cNvPr id="5" name="Content Placeholder 4">
            <a:extLst>
              <a:ext uri="{FF2B5EF4-FFF2-40B4-BE49-F238E27FC236}">
                <a16:creationId xmlns:a16="http://schemas.microsoft.com/office/drawing/2014/main" id="{DF5C5EA3-1664-4B37-955B-B2AC5F66E8C1}"/>
              </a:ext>
            </a:extLst>
          </p:cNvPr>
          <p:cNvSpPr>
            <a:spLocks noGrp="1"/>
          </p:cNvSpPr>
          <p:nvPr>
            <p:ph sz="half" idx="1"/>
          </p:nvPr>
        </p:nvSpPr>
        <p:spPr/>
        <p:txBody>
          <a:bodyPr/>
          <a:lstStyle/>
          <a:p>
            <a:endParaRPr lang="en-GB" dirty="0"/>
          </a:p>
        </p:txBody>
      </p:sp>
      <p:sp>
        <p:nvSpPr>
          <p:cNvPr id="6" name="Content Placeholder 5">
            <a:extLst>
              <a:ext uri="{FF2B5EF4-FFF2-40B4-BE49-F238E27FC236}">
                <a16:creationId xmlns:a16="http://schemas.microsoft.com/office/drawing/2014/main" id="{957D6BBE-8329-4C91-9D58-E829377F49BC}"/>
              </a:ext>
            </a:extLst>
          </p:cNvPr>
          <p:cNvSpPr>
            <a:spLocks noGrp="1"/>
          </p:cNvSpPr>
          <p:nvPr>
            <p:ph sz="half" idx="2"/>
          </p:nvPr>
        </p:nvSpPr>
        <p:spPr/>
        <p:txBody>
          <a:bodyPr/>
          <a:lstStyle/>
          <a:p>
            <a:r>
              <a:rPr lang="en-GB" dirty="0"/>
              <a:t>Approximately 1 in 4 people in the UK will experience a mental health problem each year.</a:t>
            </a:r>
          </a:p>
          <a:p>
            <a:r>
              <a:rPr lang="en-GB" dirty="0"/>
              <a:t>In England, 1 in 6 people report experiencing a common mental health problem (such as anxiety and depression) in any given week.</a:t>
            </a:r>
          </a:p>
        </p:txBody>
      </p:sp>
      <p:pic>
        <p:nvPicPr>
          <p:cNvPr id="4098" name="Picture 2">
            <a:extLst>
              <a:ext uri="{FF2B5EF4-FFF2-40B4-BE49-F238E27FC236}">
                <a16:creationId xmlns:a16="http://schemas.microsoft.com/office/drawing/2014/main" id="{41A2EAD3-440C-471F-81F9-94363D89AB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116083"/>
            <a:ext cx="5166865" cy="3639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482343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0AC38A0-FD16-44E7-B438-3A5B820BFF38}"/>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BD70D764-0610-4BC6-B024-31F659DAD35F}"/>
              </a:ext>
            </a:extLst>
          </p:cNvPr>
          <p:cNvSpPr>
            <a:spLocks noGrp="1"/>
          </p:cNvSpPr>
          <p:nvPr>
            <p:ph idx="1"/>
          </p:nvPr>
        </p:nvSpPr>
        <p:spPr/>
        <p:txBody>
          <a:bodyPr>
            <a:normAutofit/>
          </a:bodyPr>
          <a:lstStyle/>
          <a:p>
            <a:pPr marL="0" lvl="0" indent="0">
              <a:buNone/>
            </a:pPr>
            <a:r>
              <a:rPr lang="en-GB" dirty="0"/>
              <a:t>"We now know that trauma compromises the brain area that communicates the physical, embodied feeling of being alive. These changes explain why traumatised individuals become hypervigilant to threat at the expense of spontaneously engaging in their day-to-day lives. They also help us understand why traumatised people so often keep repeating the same problems and have such trouble learning from experience. We now know that their behaviours are not the result of moral failings or signs of lack of willpower or bad character - they are caused by actual changes in the brain."</a:t>
            </a:r>
          </a:p>
          <a:p>
            <a:pPr marL="0" lvl="0" indent="0">
              <a:buNone/>
            </a:pPr>
            <a:r>
              <a:rPr lang="en-GB" sz="1700" dirty="0">
                <a:solidFill>
                  <a:schemeClr val="bg1">
                    <a:lumMod val="85000"/>
                  </a:schemeClr>
                </a:solidFill>
              </a:rPr>
              <a:t>Bessel Van Der Kolk, 2014, The Body Keeps the Score: Mind Brain and Body in the Transformation of Trauma, p3</a:t>
            </a:r>
            <a:endParaRPr lang="en-GB" dirty="0"/>
          </a:p>
        </p:txBody>
      </p:sp>
    </p:spTree>
    <p:extLst>
      <p:ext uri="{BB962C8B-B14F-4D97-AF65-F5344CB8AC3E}">
        <p14:creationId xmlns:p14="http://schemas.microsoft.com/office/powerpoint/2010/main" val="1185577897"/>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9579A-7CC6-47B9-8449-0A4E2D96770C}"/>
              </a:ext>
            </a:extLst>
          </p:cNvPr>
          <p:cNvSpPr>
            <a:spLocks noGrp="1"/>
          </p:cNvSpPr>
          <p:nvPr>
            <p:ph type="title"/>
          </p:nvPr>
        </p:nvSpPr>
        <p:spPr/>
        <p:txBody>
          <a:bodyPr/>
          <a:lstStyle/>
          <a:p>
            <a:endParaRPr lang="en-GB" dirty="0"/>
          </a:p>
        </p:txBody>
      </p:sp>
      <p:graphicFrame>
        <p:nvGraphicFramePr>
          <p:cNvPr id="6" name="Content Placeholder 5">
            <a:extLst>
              <a:ext uri="{FF2B5EF4-FFF2-40B4-BE49-F238E27FC236}">
                <a16:creationId xmlns:a16="http://schemas.microsoft.com/office/drawing/2014/main" id="{582FE8E1-D8A9-4243-8D19-499398A51EAE}"/>
              </a:ext>
            </a:extLst>
          </p:cNvPr>
          <p:cNvGraphicFramePr>
            <a:graphicFrameLocks noGrp="1"/>
          </p:cNvGraphicFramePr>
          <p:nvPr>
            <p:ph idx="1"/>
            <p:extLst>
              <p:ext uri="{D42A27DB-BD31-4B8C-83A1-F6EECF244321}">
                <p14:modId xmlns:p14="http://schemas.microsoft.com/office/powerpoint/2010/main" val="1490008074"/>
              </p:ext>
            </p:extLst>
          </p:nvPr>
        </p:nvGraphicFramePr>
        <p:xfrm>
          <a:off x="4480560" y="6085097"/>
          <a:ext cx="6873240" cy="407777"/>
        </p:xfrm>
        <a:graphic>
          <a:graphicData uri="http://schemas.openxmlformats.org/drawingml/2006/table">
            <a:tbl>
              <a:tblPr>
                <a:tableStyleId>{5C22544A-7EE6-4342-B048-85BDC9FD1C3A}</a:tableStyleId>
              </a:tblPr>
              <a:tblGrid>
                <a:gridCol w="6873240">
                  <a:extLst>
                    <a:ext uri="{9D8B030D-6E8A-4147-A177-3AD203B41FA5}">
                      <a16:colId xmlns:a16="http://schemas.microsoft.com/office/drawing/2014/main" val="1083176019"/>
                    </a:ext>
                  </a:extLst>
                </a:gridCol>
              </a:tblGrid>
              <a:tr h="407777">
                <a:tc>
                  <a:txBody>
                    <a:bodyPr/>
                    <a:lstStyle/>
                    <a:p>
                      <a:pPr marR="25400" algn="r">
                        <a:lnSpc>
                          <a:spcPts val="1700"/>
                        </a:lnSpc>
                        <a:spcBef>
                          <a:spcPts val="3600"/>
                        </a:spcBef>
                        <a:spcAft>
                          <a:spcPts val="0"/>
                        </a:spcAft>
                      </a:pPr>
                      <a:r>
                        <a:rPr lang="en-GB" sz="2800" spc="25" dirty="0">
                          <a:solidFill>
                            <a:schemeClr val="bg1">
                              <a:lumMod val="85000"/>
                            </a:schemeClr>
                          </a:solidFill>
                          <a:effectLst/>
                        </a:rPr>
                        <a:t>Michelangelo: the Creation of Adam</a:t>
                      </a:r>
                      <a:endParaRPr lang="en-GB" sz="2800" spc="25" dirty="0">
                        <a:solidFill>
                          <a:schemeClr val="bg1">
                            <a:lumMod val="85000"/>
                          </a:schemeClr>
                        </a:solidFill>
                        <a:effectLst/>
                        <a:latin typeface="Arial" panose="020B0604020202020204" pitchFamily="34" charset="0"/>
                        <a:ea typeface="Arial" panose="020B0604020202020204" pitchFamily="34" charset="0"/>
                      </a:endParaRPr>
                    </a:p>
                  </a:txBody>
                  <a:tcPr marL="0" marR="0" marT="144000" marB="0">
                    <a:noFill/>
                  </a:tcPr>
                </a:tc>
                <a:extLst>
                  <a:ext uri="{0D108BD9-81ED-4DB2-BD59-A6C34878D82A}">
                    <a16:rowId xmlns:a16="http://schemas.microsoft.com/office/drawing/2014/main" val="1852133639"/>
                  </a:ext>
                </a:extLst>
              </a:tr>
            </a:tbl>
          </a:graphicData>
        </a:graphic>
      </p:graphicFrame>
      <p:pic>
        <p:nvPicPr>
          <p:cNvPr id="5122" name="Picture 2">
            <a:extLst>
              <a:ext uri="{FF2B5EF4-FFF2-40B4-BE49-F238E27FC236}">
                <a16:creationId xmlns:a16="http://schemas.microsoft.com/office/drawing/2014/main" id="{F7827D5B-89DB-4B58-AAAD-0689FBBED7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62340"/>
            <a:ext cx="10515600" cy="5669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8082826"/>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a:extLst>
              <a:ext uri="{FF2B5EF4-FFF2-40B4-BE49-F238E27FC236}">
                <a16:creationId xmlns:a16="http://schemas.microsoft.com/office/drawing/2014/main" id="{53B76487-1945-4736-A2C9-DC7F2AAAF7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3843" y="0"/>
            <a:ext cx="9104313"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a:extLst>
              <a:ext uri="{FF2B5EF4-FFF2-40B4-BE49-F238E27FC236}">
                <a16:creationId xmlns:a16="http://schemas.microsoft.com/office/drawing/2014/main" id="{970B3435-EFFF-427C-8CF4-292E8597D059}"/>
              </a:ext>
            </a:extLst>
          </p:cNvPr>
          <p:cNvSpPr>
            <a:spLocks noGrp="1"/>
          </p:cNvSpPr>
          <p:nvPr>
            <p:ph type="title" idx="4294967295"/>
          </p:nvPr>
        </p:nvSpPr>
        <p:spPr/>
        <p:txBody>
          <a:bodyPr/>
          <a:lstStyle/>
          <a:p>
            <a:r>
              <a:rPr lang="en-GB" dirty="0"/>
              <a:t> </a:t>
            </a:r>
          </a:p>
        </p:txBody>
      </p:sp>
    </p:spTree>
    <p:extLst>
      <p:ext uri="{BB962C8B-B14F-4D97-AF65-F5344CB8AC3E}">
        <p14:creationId xmlns:p14="http://schemas.microsoft.com/office/powerpoint/2010/main" val="3788285422"/>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640B4-2AC2-4212-9552-36CF764ACCF3}"/>
              </a:ext>
            </a:extLst>
          </p:cNvPr>
          <p:cNvSpPr>
            <a:spLocks noGrp="1"/>
          </p:cNvSpPr>
          <p:nvPr>
            <p:ph type="title"/>
          </p:nvPr>
        </p:nvSpPr>
        <p:spPr/>
        <p:txBody>
          <a:bodyPr/>
          <a:lstStyle/>
          <a:p>
            <a:r>
              <a:rPr lang="en-GB" dirty="0"/>
              <a:t>Break out rooms</a:t>
            </a:r>
          </a:p>
        </p:txBody>
      </p:sp>
      <p:sp>
        <p:nvSpPr>
          <p:cNvPr id="3" name="Content Placeholder 2">
            <a:extLst>
              <a:ext uri="{FF2B5EF4-FFF2-40B4-BE49-F238E27FC236}">
                <a16:creationId xmlns:a16="http://schemas.microsoft.com/office/drawing/2014/main" id="{90ABC869-CFFD-4C77-A65B-093BC23ADD54}"/>
              </a:ext>
            </a:extLst>
          </p:cNvPr>
          <p:cNvSpPr>
            <a:spLocks noGrp="1"/>
          </p:cNvSpPr>
          <p:nvPr>
            <p:ph idx="1"/>
          </p:nvPr>
        </p:nvSpPr>
        <p:spPr/>
        <p:txBody>
          <a:bodyPr/>
          <a:lstStyle/>
          <a:p>
            <a:pPr lvl="0"/>
            <a:r>
              <a:rPr lang="en-GB" dirty="0"/>
              <a:t> Groups of 3-4</a:t>
            </a:r>
          </a:p>
          <a:p>
            <a:pPr lvl="0"/>
            <a:r>
              <a:rPr lang="en-GB" dirty="0"/>
              <a:t> 5 minutes</a:t>
            </a:r>
          </a:p>
          <a:p>
            <a:pPr lvl="0"/>
            <a:r>
              <a:rPr lang="en-GB" dirty="0"/>
              <a:t> What’s not been okay?</a:t>
            </a:r>
          </a:p>
          <a:p>
            <a:pPr marL="0" lvl="0" indent="0">
              <a:buNone/>
            </a:pPr>
            <a:endParaRPr lang="en-GB" i="1" dirty="0">
              <a:solidFill>
                <a:schemeClr val="bg1">
                  <a:lumMod val="85000"/>
                </a:schemeClr>
              </a:solidFill>
            </a:endParaRPr>
          </a:p>
          <a:p>
            <a:pPr marL="0" lvl="0" indent="0">
              <a:buNone/>
            </a:pPr>
            <a:r>
              <a:rPr lang="en-GB" i="1" dirty="0">
                <a:solidFill>
                  <a:schemeClr val="bg1">
                    <a:lumMod val="85000"/>
                  </a:schemeClr>
                </a:solidFill>
              </a:rPr>
              <a:t>This is a moment to take a deeper step, you don’t need to share lots of detail, but give one another the gift of being heard.</a:t>
            </a:r>
            <a:endParaRPr lang="en-GB" dirty="0"/>
          </a:p>
        </p:txBody>
      </p:sp>
    </p:spTree>
    <p:extLst>
      <p:ext uri="{BB962C8B-B14F-4D97-AF65-F5344CB8AC3E}">
        <p14:creationId xmlns:p14="http://schemas.microsoft.com/office/powerpoint/2010/main" val="2743763332"/>
      </p:ext>
    </p:extLst>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1111</Words>
  <Application>Microsoft Office PowerPoint</Application>
  <PresentationFormat>Widescreen</PresentationFormat>
  <Paragraphs>95</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Courier New</vt:lpstr>
      <vt:lpstr>Office Theme</vt:lpstr>
      <vt:lpstr>PowerPoint Presentation</vt:lpstr>
      <vt:lpstr>PowerPoint Presentation</vt:lpstr>
      <vt:lpstr>Break out rooms</vt:lpstr>
      <vt:lpstr>Honesty... we all carry our own story</vt:lpstr>
      <vt:lpstr>PowerPoint Presentation</vt:lpstr>
      <vt:lpstr>PowerPoint Presentation</vt:lpstr>
      <vt:lpstr>PowerPoint Presentation</vt:lpstr>
      <vt:lpstr> </vt:lpstr>
      <vt:lpstr>Break out rooms</vt:lpstr>
      <vt:lpstr>Top tips</vt:lpstr>
      <vt:lpstr>Mental health triggers can include:</vt:lpstr>
      <vt:lpstr>Signs to spot</vt:lpstr>
      <vt:lpstr>Signs to spot</vt:lpstr>
      <vt:lpstr>PowerPoint Presentation</vt:lpstr>
      <vt:lpstr>PowerPoint Presentation</vt:lpstr>
      <vt:lpstr>PowerPoint Presentation</vt:lpstr>
      <vt:lpstr>Mindfulness</vt:lpstr>
      <vt:lpstr>5-4-3-2-1 Coping Technique for Anxiety</vt:lpstr>
      <vt:lpstr>Breathing</vt:lpstr>
      <vt:lpstr>Break out rooms</vt:lpstr>
      <vt:lpstr>Hope &amp; the eschatological disciple...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Wilson</dc:creator>
  <cp:lastModifiedBy>John Wilson</cp:lastModifiedBy>
  <cp:revision>46</cp:revision>
  <dcterms:created xsi:type="dcterms:W3CDTF">2020-11-15T13:18:08Z</dcterms:created>
  <dcterms:modified xsi:type="dcterms:W3CDTF">2020-11-15T16:27:58Z</dcterms:modified>
</cp:coreProperties>
</file>